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handoutMasterIdLst>
    <p:handoutMasterId r:id="rId20"/>
  </p:handoutMasterIdLst>
  <p:sldIdLst>
    <p:sldId id="256" r:id="rId5"/>
    <p:sldId id="257" r:id="rId6"/>
    <p:sldId id="258" r:id="rId7"/>
    <p:sldId id="259" r:id="rId8"/>
    <p:sldId id="279" r:id="rId9"/>
    <p:sldId id="260" r:id="rId10"/>
    <p:sldId id="264" r:id="rId11"/>
    <p:sldId id="280" r:id="rId12"/>
    <p:sldId id="268" r:id="rId13"/>
    <p:sldId id="269" r:id="rId14"/>
    <p:sldId id="262" r:id="rId15"/>
    <p:sldId id="266" r:id="rId16"/>
    <p:sldId id="281" r:id="rId17"/>
    <p:sldId id="27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41" autoAdjust="0"/>
  </p:normalViewPr>
  <p:slideViewPr>
    <p:cSldViewPr snapToGrid="0">
      <p:cViewPr varScale="1">
        <p:scale>
          <a:sx n="75" d="100"/>
          <a:sy n="75" d="100"/>
        </p:scale>
        <p:origin x="284" y="56"/>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5/29/2024</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5/29/2024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Placeholder 76" descr="A woman wearing purple glasses showing data">
            <a:extLst>
              <a:ext uri="{FF2B5EF4-FFF2-40B4-BE49-F238E27FC236}">
                <a16:creationId xmlns:a16="http://schemas.microsoft.com/office/drawing/2014/main" id="{2F849723-3772-4844-AB3A-EF3DFAF34B83}"/>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752100" y="739303"/>
            <a:ext cx="6825035" cy="5379395"/>
          </a:xfrm>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6322977" y="1663435"/>
            <a:ext cx="5869021" cy="2815432"/>
          </a:xfrm>
        </p:spPr>
        <p:txBody>
          <a:bodyPr/>
          <a:lstStyle/>
          <a:p>
            <a:r>
              <a:rPr lang="en-US" dirty="0"/>
              <a:t>Image processing</a:t>
            </a:r>
          </a:p>
        </p:txBody>
      </p:sp>
      <p:sp>
        <p:nvSpPr>
          <p:cNvPr id="17" name="Text Placeholder 16">
            <a:extLst>
              <a:ext uri="{FF2B5EF4-FFF2-40B4-BE49-F238E27FC236}">
                <a16:creationId xmlns:a16="http://schemas.microsoft.com/office/drawing/2014/main" id="{75B1C734-42CB-4311-8905-2F41D09107C7}"/>
              </a:ext>
            </a:extLst>
          </p:cNvPr>
          <p:cNvSpPr>
            <a:spLocks noGrp="1"/>
          </p:cNvSpPr>
          <p:nvPr>
            <p:ph type="body" sz="quarter" idx="15"/>
          </p:nvPr>
        </p:nvSpPr>
        <p:spPr>
          <a:xfrm>
            <a:off x="6915292" y="3834979"/>
            <a:ext cx="4925188" cy="339247"/>
          </a:xfrm>
        </p:spPr>
        <p:txBody>
          <a:bodyPr>
            <a:normAutofit fontScale="92500" lnSpcReduction="20000"/>
          </a:bodyPr>
          <a:lstStyle/>
          <a:p>
            <a:r>
              <a:rPr lang="en-US" dirty="0"/>
              <a:t>Using Deep Learning Models​</a:t>
            </a:r>
          </a:p>
        </p:txBody>
      </p:sp>
    </p:spTree>
    <p:extLst>
      <p:ext uri="{BB962C8B-B14F-4D97-AF65-F5344CB8AC3E}">
        <p14:creationId xmlns:p14="http://schemas.microsoft.com/office/powerpoint/2010/main" val="1883836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93CCE65F-EAE5-4C64-842B-27E3783C1D1A}"/>
              </a:ext>
            </a:extLst>
          </p:cNvPr>
          <p:cNvSpPr>
            <a:spLocks noGrp="1"/>
          </p:cNvSpPr>
          <p:nvPr>
            <p:ph type="title"/>
          </p:nvPr>
        </p:nvSpPr>
        <p:spPr>
          <a:xfrm>
            <a:off x="2451534" y="989042"/>
            <a:ext cx="7287768" cy="630936"/>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US" dirty="0"/>
              <a:t>Model training process</a:t>
            </a:r>
            <a:endParaRPr lang="en-US" noProof="0" dirty="0"/>
          </a:p>
        </p:txBody>
      </p:sp>
      <p:sp>
        <p:nvSpPr>
          <p:cNvPr id="29" name="Text Placeholder 28">
            <a:extLst>
              <a:ext uri="{FF2B5EF4-FFF2-40B4-BE49-F238E27FC236}">
                <a16:creationId xmlns:a16="http://schemas.microsoft.com/office/drawing/2014/main" id="{29E30BEC-6F07-48A4-9993-E5B985D29CD4}"/>
              </a:ext>
            </a:extLst>
          </p:cNvPr>
          <p:cNvSpPr>
            <a:spLocks noGrp="1"/>
          </p:cNvSpPr>
          <p:nvPr>
            <p:ph type="body" sz="quarter" idx="19"/>
          </p:nvPr>
        </p:nvSpPr>
        <p:spPr>
          <a:xfrm>
            <a:off x="2452699" y="1592681"/>
            <a:ext cx="7306060" cy="393427"/>
          </a:xfrm>
        </p:spPr>
        <p:txBody>
          <a:bodyPr/>
          <a:lstStyle/>
          <a:p>
            <a:r>
              <a:rPr lang="en-ZA" dirty="0"/>
              <a:t>Forecasting for success​</a:t>
            </a:r>
            <a:endParaRPr lang="en-US" dirty="0"/>
          </a:p>
        </p:txBody>
      </p:sp>
      <p:sp>
        <p:nvSpPr>
          <p:cNvPr id="81" name="Date Placeholder 80">
            <a:extLst>
              <a:ext uri="{FF2B5EF4-FFF2-40B4-BE49-F238E27FC236}">
                <a16:creationId xmlns:a16="http://schemas.microsoft.com/office/drawing/2014/main" id="{145DC384-179D-4D98-BDFC-0F504A188C18}"/>
              </a:ext>
            </a:extLst>
          </p:cNvPr>
          <p:cNvSpPr>
            <a:spLocks noGrp="1"/>
          </p:cNvSpPr>
          <p:nvPr>
            <p:ph type="dt" sz="half" idx="10"/>
          </p:nvPr>
        </p:nvSpPr>
        <p:spPr>
          <a:xfrm>
            <a:off x="838200" y="6356350"/>
            <a:ext cx="2743200" cy="365125"/>
          </a:xfrm>
        </p:spPr>
        <p:txBody>
          <a:bodyPr/>
          <a:lstStyle/>
          <a:p>
            <a:r>
              <a:rPr lang="en-US" dirty="0"/>
              <a:t>8/06/20XX</a:t>
            </a:r>
          </a:p>
        </p:txBody>
      </p:sp>
      <p:sp>
        <p:nvSpPr>
          <p:cNvPr id="83" name="Slide Number Placeholder 82">
            <a:extLst>
              <a:ext uri="{FF2B5EF4-FFF2-40B4-BE49-F238E27FC236}">
                <a16:creationId xmlns:a16="http://schemas.microsoft.com/office/drawing/2014/main" id="{3148E176-08DB-41A3-9A76-23011A0B3ED6}"/>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10</a:t>
            </a:fld>
            <a:endParaRPr lang="en-US" dirty="0"/>
          </a:p>
        </p:txBody>
      </p:sp>
      <p:pic>
        <p:nvPicPr>
          <p:cNvPr id="11" name="Picture 10">
            <a:extLst>
              <a:ext uri="{FF2B5EF4-FFF2-40B4-BE49-F238E27FC236}">
                <a16:creationId xmlns:a16="http://schemas.microsoft.com/office/drawing/2014/main" id="{3415169B-F37E-FD75-8FF7-20207C97E563}"/>
              </a:ext>
            </a:extLst>
          </p:cNvPr>
          <p:cNvPicPr>
            <a:picLocks noChangeAspect="1"/>
          </p:cNvPicPr>
          <p:nvPr/>
        </p:nvPicPr>
        <p:blipFill>
          <a:blip r:embed="rId2"/>
          <a:stretch>
            <a:fillRect/>
          </a:stretch>
        </p:blipFill>
        <p:spPr>
          <a:xfrm>
            <a:off x="2209800" y="2387964"/>
            <a:ext cx="8096250" cy="3200400"/>
          </a:xfrm>
          <a:prstGeom prst="rect">
            <a:avLst/>
          </a:prstGeom>
        </p:spPr>
      </p:pic>
    </p:spTree>
    <p:extLst>
      <p:ext uri="{BB962C8B-B14F-4D97-AF65-F5344CB8AC3E}">
        <p14:creationId xmlns:p14="http://schemas.microsoft.com/office/powerpoint/2010/main" val="1433309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descr="Robot hand and human hand almost touch with their pointer fingers">
            <a:extLst>
              <a:ext uri="{FF2B5EF4-FFF2-40B4-BE49-F238E27FC236}">
                <a16:creationId xmlns:a16="http://schemas.microsoft.com/office/drawing/2014/main" id="{99832064-71DC-4D4A-BF64-B140BE0DBC62}"/>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p:spPr>
      </p:pic>
      <p:sp>
        <p:nvSpPr>
          <p:cNvPr id="7" name="Title 6">
            <a:extLst>
              <a:ext uri="{FF2B5EF4-FFF2-40B4-BE49-F238E27FC236}">
                <a16:creationId xmlns:a16="http://schemas.microsoft.com/office/drawing/2014/main" id="{7A8DDD42-D29D-4ECB-A465-13EFA049E83C}"/>
              </a:ext>
            </a:extLst>
          </p:cNvPr>
          <p:cNvSpPr>
            <a:spLocks noGrp="1"/>
          </p:cNvSpPr>
          <p:nvPr>
            <p:ph type="title"/>
          </p:nvPr>
        </p:nvSpPr>
        <p:spPr/>
        <p:txBody>
          <a:bodyPr/>
          <a:lstStyle/>
          <a:p>
            <a:r>
              <a:rPr lang="en-US" dirty="0"/>
              <a:t>Explainable Ai</a:t>
            </a:r>
          </a:p>
        </p:txBody>
      </p:sp>
    </p:spTree>
    <p:extLst>
      <p:ext uri="{BB962C8B-B14F-4D97-AF65-F5344CB8AC3E}">
        <p14:creationId xmlns:p14="http://schemas.microsoft.com/office/powerpoint/2010/main" val="2093948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A351523-BE9E-4047-8916-20F1F4A9FB16}"/>
              </a:ext>
            </a:extLst>
          </p:cNvPr>
          <p:cNvSpPr>
            <a:spLocks noGrp="1"/>
          </p:cNvSpPr>
          <p:nvPr>
            <p:ph type="title"/>
          </p:nvPr>
        </p:nvSpPr>
        <p:spPr>
          <a:xfrm>
            <a:off x="2796031" y="1185333"/>
            <a:ext cx="5645235" cy="930432"/>
          </a:xfrm>
        </p:spPr>
        <p:txBody>
          <a:bodyPr/>
          <a:lstStyle/>
          <a:p>
            <a:r>
              <a:rPr lang="en-US" dirty="0">
                <a:ea typeface="+mn-ea"/>
                <a:cs typeface="+mn-cs"/>
              </a:rPr>
              <a:t>Explainable Ai (X-Ai)</a:t>
            </a:r>
            <a:endParaRPr lang="en-US" dirty="0"/>
          </a:p>
        </p:txBody>
      </p:sp>
      <p:pic>
        <p:nvPicPr>
          <p:cNvPr id="65" name="Picture Placeholder 64" descr="Robotic hand and human hand almost touching with their pointer fingers">
            <a:extLst>
              <a:ext uri="{FF2B5EF4-FFF2-40B4-BE49-F238E27FC236}">
                <a16:creationId xmlns:a16="http://schemas.microsoft.com/office/drawing/2014/main" id="{B600DB70-7F2F-494E-82AC-37DB9BB59802}"/>
              </a:ext>
            </a:extLst>
          </p:cNvPr>
          <p:cNvPicPr>
            <a:picLocks noGrp="1" noChangeAspect="1"/>
          </p:cNvPicPr>
          <p:nvPr>
            <p:ph type="pic" sz="quarter" idx="28"/>
          </p:nvPr>
        </p:nvPicPr>
        <p:blipFill rotWithShape="1">
          <a:blip r:embed="rId2" cstate="email">
            <a:extLst>
              <a:ext uri="{28A0092B-C50C-407E-A947-70E740481C1C}">
                <a14:useLocalDpi xmlns:a14="http://schemas.microsoft.com/office/drawing/2010/main"/>
              </a:ext>
            </a:extLst>
          </a:blip>
          <a:srcRect/>
          <a:stretch/>
        </p:blipFill>
        <p:spPr>
          <a:xfrm rot="5400000" flipH="1">
            <a:off x="-2092961" y="2092960"/>
            <a:ext cx="6858002" cy="2672081"/>
          </a:xfrm>
        </p:spPr>
      </p:pic>
      <p:sp>
        <p:nvSpPr>
          <p:cNvPr id="63" name="Text Placeholder 62">
            <a:extLst>
              <a:ext uri="{FF2B5EF4-FFF2-40B4-BE49-F238E27FC236}">
                <a16:creationId xmlns:a16="http://schemas.microsoft.com/office/drawing/2014/main" id="{0748B9A3-70BE-4930-994F-00EFCDA51C5E}"/>
              </a:ext>
            </a:extLst>
          </p:cNvPr>
          <p:cNvSpPr>
            <a:spLocks noGrp="1"/>
          </p:cNvSpPr>
          <p:nvPr>
            <p:ph type="body" sz="quarter" idx="27"/>
          </p:nvPr>
        </p:nvSpPr>
        <p:spPr>
          <a:xfrm>
            <a:off x="2796032" y="2500982"/>
            <a:ext cx="7915441" cy="2966740"/>
          </a:xfrm>
        </p:spPr>
        <p:txBody>
          <a:bodyPr>
            <a:normAutofit/>
          </a:bodyPr>
          <a:lstStyle/>
          <a:p>
            <a:r>
              <a:rPr lang="en-GB" sz="1800" dirty="0"/>
              <a:t>Explainable AI (X-AI) models are designed to make the decision-making processes of AI systems transparent, understandable, and interpretable to humans. These models aim to provide insights into how AI algorithms reach their conclusion which is critical for building trust, ensuring accountability, and facilitating debugging and improvement.</a:t>
            </a:r>
            <a:endParaRPr lang="en-US" sz="1800" dirty="0"/>
          </a:p>
        </p:txBody>
      </p:sp>
      <p:sp>
        <p:nvSpPr>
          <p:cNvPr id="7" name="Date Placeholder 6">
            <a:extLst>
              <a:ext uri="{FF2B5EF4-FFF2-40B4-BE49-F238E27FC236}">
                <a16:creationId xmlns:a16="http://schemas.microsoft.com/office/drawing/2014/main" id="{3D9AFBC0-99E5-4C3F-8409-A641E297418A}"/>
              </a:ext>
            </a:extLst>
          </p:cNvPr>
          <p:cNvSpPr>
            <a:spLocks noGrp="1"/>
          </p:cNvSpPr>
          <p:nvPr>
            <p:ph type="dt" sz="half" idx="10"/>
          </p:nvPr>
        </p:nvSpPr>
        <p:spPr>
          <a:xfrm>
            <a:off x="838200" y="6356350"/>
            <a:ext cx="2743200" cy="365125"/>
          </a:xfrm>
        </p:spPr>
        <p:txBody>
          <a:bodyPr/>
          <a:lstStyle/>
          <a:p>
            <a:r>
              <a:rPr lang="en-US" dirty="0"/>
              <a:t>8/06/20XX</a:t>
            </a:r>
          </a:p>
        </p:txBody>
      </p:sp>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12</a:t>
            </a:fld>
            <a:endParaRPr lang="en-US" dirty="0"/>
          </a:p>
        </p:txBody>
      </p:sp>
    </p:spTree>
    <p:extLst>
      <p:ext uri="{BB962C8B-B14F-4D97-AF65-F5344CB8AC3E}">
        <p14:creationId xmlns:p14="http://schemas.microsoft.com/office/powerpoint/2010/main" val="3324314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93CCE65F-EAE5-4C64-842B-27E3783C1D1A}"/>
              </a:ext>
            </a:extLst>
          </p:cNvPr>
          <p:cNvSpPr>
            <a:spLocks noGrp="1"/>
          </p:cNvSpPr>
          <p:nvPr>
            <p:ph type="title"/>
          </p:nvPr>
        </p:nvSpPr>
        <p:spPr>
          <a:xfrm>
            <a:off x="2452116" y="430242"/>
            <a:ext cx="7287768" cy="630936"/>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US" dirty="0">
                <a:ea typeface="+mn-ea"/>
                <a:cs typeface="+mn-cs"/>
              </a:rPr>
              <a:t>X-Ai Models</a:t>
            </a:r>
            <a:endParaRPr lang="en-US" noProof="0" dirty="0"/>
          </a:p>
        </p:txBody>
      </p:sp>
      <p:sp>
        <p:nvSpPr>
          <p:cNvPr id="29" name="Text Placeholder 28">
            <a:extLst>
              <a:ext uri="{FF2B5EF4-FFF2-40B4-BE49-F238E27FC236}">
                <a16:creationId xmlns:a16="http://schemas.microsoft.com/office/drawing/2014/main" id="{29E30BEC-6F07-48A4-9993-E5B985D29CD4}"/>
              </a:ext>
            </a:extLst>
          </p:cNvPr>
          <p:cNvSpPr>
            <a:spLocks noGrp="1"/>
          </p:cNvSpPr>
          <p:nvPr>
            <p:ph type="body" sz="quarter" idx="19"/>
          </p:nvPr>
        </p:nvSpPr>
        <p:spPr>
          <a:xfrm>
            <a:off x="838200" y="1340578"/>
            <a:ext cx="6976533" cy="4736372"/>
          </a:xfrm>
        </p:spPr>
        <p:txBody>
          <a:bodyPr>
            <a:normAutofit/>
          </a:bodyPr>
          <a:lstStyle/>
          <a:p>
            <a:pPr marL="285750" indent="-285750" algn="l">
              <a:lnSpc>
                <a:spcPct val="150000"/>
              </a:lnSpc>
              <a:buFont typeface="Arial" panose="020B0604020202020204" pitchFamily="34" charset="0"/>
              <a:buChar char="•"/>
            </a:pPr>
            <a:r>
              <a:rPr lang="en-ZA" sz="1400" dirty="0"/>
              <a:t>LIME (Local Interpretable Model-agnostic Explanations)</a:t>
            </a:r>
          </a:p>
          <a:p>
            <a:pPr marL="285750" indent="-285750" algn="l">
              <a:lnSpc>
                <a:spcPct val="150000"/>
              </a:lnSpc>
              <a:buFont typeface="Arial" panose="020B0604020202020204" pitchFamily="34" charset="0"/>
              <a:buChar char="•"/>
            </a:pPr>
            <a:r>
              <a:rPr lang="en-ZA" sz="1400" dirty="0"/>
              <a:t>SHAP (SHapley Additive exPlanations)</a:t>
            </a:r>
          </a:p>
          <a:p>
            <a:pPr marL="285750" indent="-285750" algn="l">
              <a:lnSpc>
                <a:spcPct val="150000"/>
              </a:lnSpc>
              <a:buFont typeface="Arial" panose="020B0604020202020204" pitchFamily="34" charset="0"/>
              <a:buChar char="•"/>
            </a:pPr>
            <a:r>
              <a:rPr lang="en-GB" sz="1400" dirty="0"/>
              <a:t>Grad-CAM (Gradient-weighted Class Activation Mapping)</a:t>
            </a:r>
          </a:p>
          <a:p>
            <a:pPr marL="285750" indent="-285750" algn="l">
              <a:lnSpc>
                <a:spcPct val="150000"/>
              </a:lnSpc>
              <a:buFont typeface="Arial" panose="020B0604020202020204" pitchFamily="34" charset="0"/>
              <a:buChar char="•"/>
            </a:pPr>
            <a:r>
              <a:rPr lang="en-ZA" sz="1400" dirty="0"/>
              <a:t>Integrated Gradients</a:t>
            </a:r>
          </a:p>
          <a:p>
            <a:pPr marL="285750" indent="-285750" algn="l">
              <a:lnSpc>
                <a:spcPct val="150000"/>
              </a:lnSpc>
              <a:buFont typeface="Arial" panose="020B0604020202020204" pitchFamily="34" charset="0"/>
              <a:buChar char="•"/>
            </a:pPr>
            <a:r>
              <a:rPr lang="en-GB" sz="1400" dirty="0"/>
              <a:t>DeepLIFT (Deep Learning Important Features)</a:t>
            </a:r>
          </a:p>
          <a:p>
            <a:pPr marL="285750" indent="-285750" algn="l">
              <a:lnSpc>
                <a:spcPct val="150000"/>
              </a:lnSpc>
              <a:buFont typeface="Arial" panose="020B0604020202020204" pitchFamily="34" charset="0"/>
              <a:buChar char="•"/>
            </a:pPr>
            <a:r>
              <a:rPr lang="en-ZA" sz="1400" dirty="0"/>
              <a:t>Layer-wise Relevance Propagation (LRP)</a:t>
            </a:r>
          </a:p>
          <a:p>
            <a:pPr marL="285750" indent="-285750" algn="l">
              <a:lnSpc>
                <a:spcPct val="150000"/>
              </a:lnSpc>
              <a:buFont typeface="Arial" panose="020B0604020202020204" pitchFamily="34" charset="0"/>
              <a:buChar char="•"/>
            </a:pPr>
            <a:r>
              <a:rPr lang="en-ZA" sz="1400" dirty="0"/>
              <a:t>Counterfactual Explanations</a:t>
            </a:r>
          </a:p>
          <a:p>
            <a:pPr marL="285750" indent="-285750" algn="l">
              <a:lnSpc>
                <a:spcPct val="150000"/>
              </a:lnSpc>
              <a:buFont typeface="Arial" panose="020B0604020202020204" pitchFamily="34" charset="0"/>
              <a:buChar char="•"/>
            </a:pPr>
            <a:r>
              <a:rPr lang="en-ZA" sz="1400" dirty="0"/>
              <a:t>Explainable Boosting Machine (EBM)</a:t>
            </a:r>
          </a:p>
          <a:p>
            <a:pPr marL="285750" indent="-285750" algn="l">
              <a:lnSpc>
                <a:spcPct val="150000"/>
              </a:lnSpc>
              <a:buFont typeface="Arial" panose="020B0604020202020204" pitchFamily="34" charset="0"/>
              <a:buChar char="•"/>
            </a:pPr>
            <a:r>
              <a:rPr lang="en-GB" sz="1400" dirty="0"/>
              <a:t>Rule-based Models (e.g., Decision Trees, Rule Lists)</a:t>
            </a:r>
            <a:endParaRPr lang="en-ZA" sz="1400" dirty="0"/>
          </a:p>
        </p:txBody>
      </p:sp>
      <p:sp>
        <p:nvSpPr>
          <p:cNvPr id="81" name="Date Placeholder 80">
            <a:extLst>
              <a:ext uri="{FF2B5EF4-FFF2-40B4-BE49-F238E27FC236}">
                <a16:creationId xmlns:a16="http://schemas.microsoft.com/office/drawing/2014/main" id="{145DC384-179D-4D98-BDFC-0F504A188C18}"/>
              </a:ext>
            </a:extLst>
          </p:cNvPr>
          <p:cNvSpPr>
            <a:spLocks noGrp="1"/>
          </p:cNvSpPr>
          <p:nvPr>
            <p:ph type="dt" sz="half" idx="10"/>
          </p:nvPr>
        </p:nvSpPr>
        <p:spPr>
          <a:xfrm>
            <a:off x="838200" y="6356350"/>
            <a:ext cx="2743200" cy="365125"/>
          </a:xfrm>
        </p:spPr>
        <p:txBody>
          <a:bodyPr/>
          <a:lstStyle/>
          <a:p>
            <a:r>
              <a:rPr lang="en-US" dirty="0"/>
              <a:t>8/06/20XX</a:t>
            </a:r>
          </a:p>
        </p:txBody>
      </p:sp>
      <p:sp>
        <p:nvSpPr>
          <p:cNvPr id="83" name="Slide Number Placeholder 82">
            <a:extLst>
              <a:ext uri="{FF2B5EF4-FFF2-40B4-BE49-F238E27FC236}">
                <a16:creationId xmlns:a16="http://schemas.microsoft.com/office/drawing/2014/main" id="{3148E176-08DB-41A3-9A76-23011A0B3ED6}"/>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13</a:t>
            </a:fld>
            <a:endParaRPr lang="en-US" dirty="0"/>
          </a:p>
        </p:txBody>
      </p:sp>
    </p:spTree>
    <p:extLst>
      <p:ext uri="{BB962C8B-B14F-4D97-AF65-F5344CB8AC3E}">
        <p14:creationId xmlns:p14="http://schemas.microsoft.com/office/powerpoint/2010/main" val="235546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woman with VR goggles on her face&#10;">
            <a:extLst>
              <a:ext uri="{FF2B5EF4-FFF2-40B4-BE49-F238E27FC236}">
                <a16:creationId xmlns:a16="http://schemas.microsoft.com/office/drawing/2014/main" id="{1959E133-823F-48B7-89C9-820E4A34383A}"/>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0"/>
            <a:ext cx="8153400" cy="6858000"/>
          </a:xfrm>
        </p:spPr>
      </p:pic>
      <p:sp>
        <p:nvSpPr>
          <p:cNvPr id="15" name="Title 14">
            <a:extLst>
              <a:ext uri="{FF2B5EF4-FFF2-40B4-BE49-F238E27FC236}">
                <a16:creationId xmlns:a16="http://schemas.microsoft.com/office/drawing/2014/main" id="{FE60C9E5-E020-489F-8A9F-BCBE2A0C3BBC}"/>
              </a:ext>
            </a:extLst>
          </p:cNvPr>
          <p:cNvSpPr>
            <a:spLocks noGrp="1"/>
          </p:cNvSpPr>
          <p:nvPr>
            <p:ph type="title"/>
          </p:nvPr>
        </p:nvSpPr>
        <p:spPr/>
        <p:txBody>
          <a:bodyPr/>
          <a:lstStyle/>
          <a:p>
            <a:r>
              <a:rPr lang="en-US" dirty="0"/>
              <a:t>Thank you</a:t>
            </a:r>
          </a:p>
        </p:txBody>
      </p:sp>
      <p:sp>
        <p:nvSpPr>
          <p:cNvPr id="10" name="Date Placeholder 9">
            <a:extLst>
              <a:ext uri="{FF2B5EF4-FFF2-40B4-BE49-F238E27FC236}">
                <a16:creationId xmlns:a16="http://schemas.microsoft.com/office/drawing/2014/main" id="{66152713-A6DC-4A10-9404-2F7F1F4B1AB9}"/>
              </a:ext>
            </a:extLst>
          </p:cNvPr>
          <p:cNvSpPr>
            <a:spLocks noGrp="1"/>
          </p:cNvSpPr>
          <p:nvPr>
            <p:ph type="dt" sz="half" idx="10"/>
          </p:nvPr>
        </p:nvSpPr>
        <p:spPr>
          <a:xfrm>
            <a:off x="838200" y="6356350"/>
            <a:ext cx="2743200" cy="365125"/>
          </a:xfrm>
        </p:spPr>
        <p:txBody>
          <a:bodyPr/>
          <a:lstStyle/>
          <a:p>
            <a:r>
              <a:rPr lang="en-US" dirty="0"/>
              <a:t>8/06/20XX</a:t>
            </a:r>
          </a:p>
        </p:txBody>
      </p:sp>
      <p:sp>
        <p:nvSpPr>
          <p:cNvPr id="12" name="Slide Number Placeholder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14</a:t>
            </a:fld>
            <a:endParaRPr lang="en-US" dirty="0"/>
          </a:p>
        </p:txBody>
      </p:sp>
    </p:spTree>
    <p:extLst>
      <p:ext uri="{BB962C8B-B14F-4D97-AF65-F5344CB8AC3E}">
        <p14:creationId xmlns:p14="http://schemas.microsoft.com/office/powerpoint/2010/main" val="1505696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Placeholder 107" descr="A woman with VR goggles on her face&#10;">
            <a:extLst>
              <a:ext uri="{FF2B5EF4-FFF2-40B4-BE49-F238E27FC236}">
                <a16:creationId xmlns:a16="http://schemas.microsoft.com/office/drawing/2014/main" id="{FAFD635F-714B-4EE8-9D07-0B32545C6D1F}"/>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5012530" y="0"/>
            <a:ext cx="7196138" cy="6867376"/>
          </a:xfrm>
        </p:spPr>
      </p:pic>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2" y="1672143"/>
            <a:ext cx="6019802" cy="3513714"/>
          </a:xfrm>
        </p:spPr>
        <p:txBody>
          <a:bodyPr/>
          <a:lstStyle/>
          <a:p>
            <a:r>
              <a:rPr lang="en-US" dirty="0"/>
              <a:t>Agenda</a:t>
            </a:r>
          </a:p>
        </p:txBody>
      </p:sp>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a:xfrm>
            <a:off x="594575" y="3007594"/>
            <a:ext cx="4850550" cy="1731145"/>
          </a:xfrm>
        </p:spPr>
        <p:txBody>
          <a:bodyPr>
            <a:normAutofit/>
          </a:bodyPr>
          <a:lstStyle/>
          <a:p>
            <a:pPr marL="285750" indent="-285750">
              <a:buFont typeface="Arial" panose="020B0604020202020204" pitchFamily="34" charset="0"/>
              <a:buChar char="•"/>
            </a:pPr>
            <a:r>
              <a:rPr lang="en-US" dirty="0"/>
              <a:t>What is Image processing?</a:t>
            </a:r>
          </a:p>
          <a:p>
            <a:pPr marL="285750" indent="-285750">
              <a:buFont typeface="Arial" panose="020B0604020202020204" pitchFamily="34" charset="0"/>
              <a:buChar char="•"/>
            </a:pPr>
            <a:r>
              <a:rPr lang="en-US" dirty="0"/>
              <a:t>Deep Learning Models</a:t>
            </a:r>
          </a:p>
          <a:p>
            <a:pPr marL="285750" indent="-285750">
              <a:buFont typeface="Arial" panose="020B0604020202020204" pitchFamily="34" charset="0"/>
              <a:buChar char="•"/>
            </a:pPr>
            <a:r>
              <a:rPr lang="en-US" dirty="0"/>
              <a:t>Training a Model</a:t>
            </a:r>
          </a:p>
          <a:p>
            <a:pPr marL="285750" indent="-285750">
              <a:buFont typeface="Arial" panose="020B0604020202020204" pitchFamily="34" charset="0"/>
              <a:buChar char="•"/>
            </a:pPr>
            <a:r>
              <a:rPr lang="en-US" dirty="0"/>
              <a:t>Explainable AI</a:t>
            </a:r>
          </a:p>
        </p:txBody>
      </p:sp>
      <p:sp>
        <p:nvSpPr>
          <p:cNvPr id="3" name="Date Placeholder 2">
            <a:extLst>
              <a:ext uri="{FF2B5EF4-FFF2-40B4-BE49-F238E27FC236}">
                <a16:creationId xmlns:a16="http://schemas.microsoft.com/office/drawing/2014/main" id="{62EC48F9-A954-448A-A4D9-1ADDB2363A51}"/>
              </a:ext>
            </a:extLst>
          </p:cNvPr>
          <p:cNvSpPr>
            <a:spLocks noGrp="1"/>
          </p:cNvSpPr>
          <p:nvPr>
            <p:ph type="dt" sz="half" idx="10"/>
          </p:nvPr>
        </p:nvSpPr>
        <p:spPr>
          <a:xfrm>
            <a:off x="838200" y="6356350"/>
            <a:ext cx="2743200" cy="365125"/>
          </a:xfrm>
        </p:spPr>
        <p:txBody>
          <a:bodyPr/>
          <a:lstStyle/>
          <a:p>
            <a:r>
              <a:rPr lang="en-US" dirty="0"/>
              <a:t>5/27/2024</a:t>
            </a:r>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a:t>
            </a:fld>
            <a:endParaRPr lang="en-US" dirty="0"/>
          </a:p>
        </p:txBody>
      </p:sp>
    </p:spTree>
    <p:extLst>
      <p:ext uri="{BB962C8B-B14F-4D97-AF65-F5344CB8AC3E}">
        <p14:creationId xmlns:p14="http://schemas.microsoft.com/office/powerpoint/2010/main" val="277377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a:xfrm>
            <a:off x="4082450" y="1019283"/>
            <a:ext cx="7288284" cy="469490"/>
          </a:xfrm>
        </p:spPr>
        <p:txBody>
          <a:bodyPr>
            <a:normAutofit fontScale="90000"/>
          </a:bodyPr>
          <a:lstStyle/>
          <a:p>
            <a:r>
              <a:rPr lang="en-US" dirty="0">
                <a:ea typeface="+mn-ea"/>
                <a:cs typeface="+mn-cs"/>
              </a:rPr>
              <a:t>Image processing</a:t>
            </a:r>
            <a:endParaRPr lang="en-US" dirty="0"/>
          </a:p>
        </p:txBody>
      </p:sp>
      <p:pic>
        <p:nvPicPr>
          <p:cNvPr id="52" name="Picture Placeholder 51" descr="A close up of a person wearing glasses and the measurements of the eyes">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729926"/>
            <a:ext cx="3581400" cy="5388772"/>
          </a:xfrm>
        </p:spPr>
      </p:pic>
      <p:sp>
        <p:nvSpPr>
          <p:cNvPr id="3" name="Date Placeholder 2">
            <a:extLst>
              <a:ext uri="{FF2B5EF4-FFF2-40B4-BE49-F238E27FC236}">
                <a16:creationId xmlns:a16="http://schemas.microsoft.com/office/drawing/2014/main" id="{4263031F-C0BF-4DD1-A029-1395AEA7D7FD}"/>
              </a:ext>
            </a:extLst>
          </p:cNvPr>
          <p:cNvSpPr>
            <a:spLocks noGrp="1"/>
          </p:cNvSpPr>
          <p:nvPr>
            <p:ph type="dt" sz="half" idx="10"/>
          </p:nvPr>
        </p:nvSpPr>
        <p:spPr>
          <a:xfrm>
            <a:off x="838200" y="6356350"/>
            <a:ext cx="2743200" cy="365125"/>
          </a:xfrm>
        </p:spPr>
        <p:txBody>
          <a:bodyPr/>
          <a:lstStyle/>
          <a:p>
            <a:r>
              <a:rPr lang="en-US" dirty="0"/>
              <a:t>8/06/20XX</a:t>
            </a:r>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a:t>
            </a:fld>
            <a:endParaRPr lang="en-US" dirty="0"/>
          </a:p>
        </p:txBody>
      </p:sp>
      <p:sp>
        <p:nvSpPr>
          <p:cNvPr id="6" name="Text Placeholder 5">
            <a:extLst>
              <a:ext uri="{FF2B5EF4-FFF2-40B4-BE49-F238E27FC236}">
                <a16:creationId xmlns:a16="http://schemas.microsoft.com/office/drawing/2014/main" id="{04637C42-0CD1-5CE1-13F0-26046FFA1E21}"/>
              </a:ext>
            </a:extLst>
          </p:cNvPr>
          <p:cNvSpPr>
            <a:spLocks noGrp="1"/>
          </p:cNvSpPr>
          <p:nvPr>
            <p:ph type="body" sz="quarter" idx="18"/>
          </p:nvPr>
        </p:nvSpPr>
        <p:spPr>
          <a:xfrm>
            <a:off x="4065517" y="2245709"/>
            <a:ext cx="6610949" cy="2648023"/>
          </a:xfrm>
        </p:spPr>
        <p:txBody>
          <a:bodyPr>
            <a:normAutofit/>
          </a:bodyPr>
          <a:lstStyle/>
          <a:p>
            <a:r>
              <a:rPr lang="en-GB" sz="2000" dirty="0"/>
              <a:t>Image processing is the technique of performing operations on images to enhance, analyze, and manipulate their content. It involves methods for transforming images into digital formats, improving image quality, and extracting meaningful information through algorithms and computational techniques</a:t>
            </a:r>
            <a:endParaRPr lang="en-US" sz="2000" dirty="0"/>
          </a:p>
        </p:txBody>
      </p:sp>
    </p:spTree>
    <p:extLst>
      <p:ext uri="{BB962C8B-B14F-4D97-AF65-F5344CB8AC3E}">
        <p14:creationId xmlns:p14="http://schemas.microsoft.com/office/powerpoint/2010/main" val="611775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838200" y="2768600"/>
            <a:ext cx="4030133" cy="1651000"/>
          </a:xfrm>
        </p:spPr>
        <p:txBody>
          <a:bodyPr>
            <a:normAutofit/>
          </a:bodyPr>
          <a:lstStyle/>
          <a:p>
            <a:r>
              <a:rPr lang="en-US" dirty="0"/>
              <a:t>Image classification</a:t>
            </a:r>
          </a:p>
        </p:txBody>
      </p:sp>
      <p:sp>
        <p:nvSpPr>
          <p:cNvPr id="26" name="Text Placeholder 25">
            <a:extLst>
              <a:ext uri="{FF2B5EF4-FFF2-40B4-BE49-F238E27FC236}">
                <a16:creationId xmlns:a16="http://schemas.microsoft.com/office/drawing/2014/main" id="{549F87D0-5602-4BFC-ABEB-7C809A5CF62D}"/>
              </a:ext>
            </a:extLst>
          </p:cNvPr>
          <p:cNvSpPr>
            <a:spLocks noGrp="1"/>
          </p:cNvSpPr>
          <p:nvPr>
            <p:ph type="body" sz="quarter" idx="22"/>
          </p:nvPr>
        </p:nvSpPr>
        <p:spPr>
          <a:xfrm>
            <a:off x="5167308" y="1335193"/>
            <a:ext cx="2859091" cy="365125"/>
          </a:xfrm>
        </p:spPr>
        <p:txBody>
          <a:bodyPr/>
          <a:lstStyle/>
          <a:p>
            <a:r>
              <a:rPr lang="en-US" dirty="0"/>
              <a:t>Gray scale</a:t>
            </a:r>
          </a:p>
        </p:txBody>
      </p:sp>
      <p:sp>
        <p:nvSpPr>
          <p:cNvPr id="22" name="Text Placeholder 21">
            <a:extLst>
              <a:ext uri="{FF2B5EF4-FFF2-40B4-BE49-F238E27FC236}">
                <a16:creationId xmlns:a16="http://schemas.microsoft.com/office/drawing/2014/main" id="{D8965C87-7536-4E22-B0DD-FE276F346FF8}"/>
              </a:ext>
            </a:extLst>
          </p:cNvPr>
          <p:cNvSpPr>
            <a:spLocks noGrp="1"/>
          </p:cNvSpPr>
          <p:nvPr>
            <p:ph type="body" sz="quarter" idx="16"/>
          </p:nvPr>
        </p:nvSpPr>
        <p:spPr>
          <a:xfrm>
            <a:off x="8506711" y="1335193"/>
            <a:ext cx="2859090" cy="365125"/>
          </a:xfrm>
        </p:spPr>
        <p:txBody>
          <a:bodyPr/>
          <a:lstStyle/>
          <a:p>
            <a:r>
              <a:rPr lang="en-US" dirty="0"/>
              <a:t>RGB</a:t>
            </a:r>
          </a:p>
        </p:txBody>
      </p:sp>
      <p:sp>
        <p:nvSpPr>
          <p:cNvPr id="38" name="Text Placeholder 37">
            <a:extLst>
              <a:ext uri="{FF2B5EF4-FFF2-40B4-BE49-F238E27FC236}">
                <a16:creationId xmlns:a16="http://schemas.microsoft.com/office/drawing/2014/main" id="{B8BADB58-1EE2-40F4-ADDD-CD3D8BB150CA}"/>
              </a:ext>
            </a:extLst>
          </p:cNvPr>
          <p:cNvSpPr>
            <a:spLocks noGrp="1"/>
          </p:cNvSpPr>
          <p:nvPr>
            <p:ph type="body" sz="quarter" idx="17"/>
          </p:nvPr>
        </p:nvSpPr>
        <p:spPr>
          <a:xfrm>
            <a:off x="5167309" y="1639822"/>
            <a:ext cx="2859091" cy="434511"/>
          </a:xfrm>
        </p:spPr>
        <p:txBody>
          <a:bodyPr>
            <a:normAutofit/>
          </a:bodyPr>
          <a:lstStyle/>
          <a:p>
            <a:r>
              <a:rPr lang="en-US" dirty="0"/>
              <a:t>Black and White</a:t>
            </a:r>
          </a:p>
        </p:txBody>
      </p:sp>
      <p:sp>
        <p:nvSpPr>
          <p:cNvPr id="37" name="Text Placeholder 36">
            <a:extLst>
              <a:ext uri="{FF2B5EF4-FFF2-40B4-BE49-F238E27FC236}">
                <a16:creationId xmlns:a16="http://schemas.microsoft.com/office/drawing/2014/main" id="{2D14101B-F5B0-4412-B50A-87D48857B9C9}"/>
              </a:ext>
            </a:extLst>
          </p:cNvPr>
          <p:cNvSpPr>
            <a:spLocks noGrp="1"/>
          </p:cNvSpPr>
          <p:nvPr>
            <p:ph type="body" sz="quarter" idx="13"/>
          </p:nvPr>
        </p:nvSpPr>
        <p:spPr>
          <a:xfrm>
            <a:off x="8506711" y="1639822"/>
            <a:ext cx="2859090" cy="434511"/>
          </a:xfrm>
        </p:spPr>
        <p:txBody>
          <a:bodyPr/>
          <a:lstStyle/>
          <a:p>
            <a:r>
              <a:rPr lang="en-US" dirty="0"/>
              <a:t>Red Green and Blue (colorful)</a:t>
            </a:r>
          </a:p>
        </p:txBody>
      </p:sp>
      <p:sp>
        <p:nvSpPr>
          <p:cNvPr id="3" name="Date Placeholder 2">
            <a:extLst>
              <a:ext uri="{FF2B5EF4-FFF2-40B4-BE49-F238E27FC236}">
                <a16:creationId xmlns:a16="http://schemas.microsoft.com/office/drawing/2014/main" id="{FA66E024-91A9-4157-B518-669C60D495B5}"/>
              </a:ext>
            </a:extLst>
          </p:cNvPr>
          <p:cNvSpPr>
            <a:spLocks noGrp="1"/>
          </p:cNvSpPr>
          <p:nvPr>
            <p:ph type="dt" sz="half" idx="10"/>
          </p:nvPr>
        </p:nvSpPr>
        <p:spPr>
          <a:xfrm>
            <a:off x="838200" y="6356350"/>
            <a:ext cx="2743200" cy="365125"/>
          </a:xfrm>
        </p:spPr>
        <p:txBody>
          <a:bodyPr/>
          <a:lstStyle/>
          <a:p>
            <a:r>
              <a:rPr lang="en-US" dirty="0"/>
              <a:t>8/06/20XX</a:t>
            </a:r>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a:t>
            </a:fld>
            <a:endParaRPr lang="en-US" dirty="0"/>
          </a:p>
        </p:txBody>
      </p:sp>
      <p:pic>
        <p:nvPicPr>
          <p:cNvPr id="15" name="Picture 14">
            <a:extLst>
              <a:ext uri="{FF2B5EF4-FFF2-40B4-BE49-F238E27FC236}">
                <a16:creationId xmlns:a16="http://schemas.microsoft.com/office/drawing/2014/main" id="{7DFF9392-B49A-210F-A504-97C71E1200D6}"/>
              </a:ext>
            </a:extLst>
          </p:cNvPr>
          <p:cNvPicPr>
            <a:picLocks noChangeAspect="1"/>
          </p:cNvPicPr>
          <p:nvPr/>
        </p:nvPicPr>
        <p:blipFill>
          <a:blip r:embed="rId2"/>
          <a:stretch>
            <a:fillRect/>
          </a:stretch>
        </p:blipFill>
        <p:spPr>
          <a:xfrm>
            <a:off x="5041375" y="2183263"/>
            <a:ext cx="2954868" cy="3539739"/>
          </a:xfrm>
          <a:prstGeom prst="rect">
            <a:avLst/>
          </a:prstGeom>
        </p:spPr>
      </p:pic>
      <p:pic>
        <p:nvPicPr>
          <p:cNvPr id="19" name="Picture 18">
            <a:extLst>
              <a:ext uri="{FF2B5EF4-FFF2-40B4-BE49-F238E27FC236}">
                <a16:creationId xmlns:a16="http://schemas.microsoft.com/office/drawing/2014/main" id="{B58A6B5D-8667-348E-62AE-B75B77544D67}"/>
              </a:ext>
            </a:extLst>
          </p:cNvPr>
          <p:cNvPicPr>
            <a:picLocks noChangeAspect="1"/>
          </p:cNvPicPr>
          <p:nvPr/>
        </p:nvPicPr>
        <p:blipFill>
          <a:blip r:embed="rId3"/>
          <a:stretch>
            <a:fillRect/>
          </a:stretch>
        </p:blipFill>
        <p:spPr>
          <a:xfrm>
            <a:off x="8610600" y="2183263"/>
            <a:ext cx="2912533" cy="3539740"/>
          </a:xfrm>
          <a:prstGeom prst="rect">
            <a:avLst/>
          </a:prstGeom>
        </p:spPr>
      </p:pic>
    </p:spTree>
    <p:extLst>
      <p:ext uri="{BB962C8B-B14F-4D97-AF65-F5344CB8AC3E}">
        <p14:creationId xmlns:p14="http://schemas.microsoft.com/office/powerpoint/2010/main" val="414789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838200" y="2768600"/>
            <a:ext cx="4301066" cy="1651000"/>
          </a:xfrm>
        </p:spPr>
        <p:txBody>
          <a:bodyPr>
            <a:normAutofit/>
          </a:bodyPr>
          <a:lstStyle/>
          <a:p>
            <a:r>
              <a:rPr lang="en-US" dirty="0"/>
              <a:t>Image classification</a:t>
            </a:r>
          </a:p>
        </p:txBody>
      </p:sp>
      <p:sp>
        <p:nvSpPr>
          <p:cNvPr id="26" name="Text Placeholder 25">
            <a:extLst>
              <a:ext uri="{FF2B5EF4-FFF2-40B4-BE49-F238E27FC236}">
                <a16:creationId xmlns:a16="http://schemas.microsoft.com/office/drawing/2014/main" id="{549F87D0-5602-4BFC-ABEB-7C809A5CF62D}"/>
              </a:ext>
            </a:extLst>
          </p:cNvPr>
          <p:cNvSpPr>
            <a:spLocks noGrp="1"/>
          </p:cNvSpPr>
          <p:nvPr>
            <p:ph type="body" sz="quarter" idx="22"/>
          </p:nvPr>
        </p:nvSpPr>
        <p:spPr>
          <a:xfrm>
            <a:off x="5167308" y="1335193"/>
            <a:ext cx="2859091" cy="365125"/>
          </a:xfrm>
        </p:spPr>
        <p:txBody>
          <a:bodyPr/>
          <a:lstStyle/>
          <a:p>
            <a:r>
              <a:rPr lang="en-US" dirty="0"/>
              <a:t>Pixels </a:t>
            </a:r>
          </a:p>
        </p:txBody>
      </p:sp>
      <p:sp>
        <p:nvSpPr>
          <p:cNvPr id="38" name="Text Placeholder 37">
            <a:extLst>
              <a:ext uri="{FF2B5EF4-FFF2-40B4-BE49-F238E27FC236}">
                <a16:creationId xmlns:a16="http://schemas.microsoft.com/office/drawing/2014/main" id="{B8BADB58-1EE2-40F4-ADDD-CD3D8BB150CA}"/>
              </a:ext>
            </a:extLst>
          </p:cNvPr>
          <p:cNvSpPr>
            <a:spLocks noGrp="1"/>
          </p:cNvSpPr>
          <p:nvPr>
            <p:ph type="body" sz="quarter" idx="17"/>
          </p:nvPr>
        </p:nvSpPr>
        <p:spPr>
          <a:xfrm>
            <a:off x="5167309" y="1639822"/>
            <a:ext cx="2859091" cy="1044111"/>
          </a:xfrm>
        </p:spPr>
        <p:txBody>
          <a:bodyPr>
            <a:normAutofit/>
          </a:bodyPr>
          <a:lstStyle/>
          <a:p>
            <a:r>
              <a:rPr lang="en-US" dirty="0"/>
              <a:t>Suppose a image has ratio 480p</a:t>
            </a:r>
          </a:p>
          <a:p>
            <a:r>
              <a:rPr lang="en-US" dirty="0"/>
              <a:t>Which means 480p=640X480</a:t>
            </a:r>
          </a:p>
          <a:p>
            <a:r>
              <a:rPr lang="en-US" dirty="0"/>
              <a:t>480p= 307200 pixels</a:t>
            </a:r>
          </a:p>
        </p:txBody>
      </p:sp>
      <p:sp>
        <p:nvSpPr>
          <p:cNvPr id="3" name="Date Placeholder 2">
            <a:extLst>
              <a:ext uri="{FF2B5EF4-FFF2-40B4-BE49-F238E27FC236}">
                <a16:creationId xmlns:a16="http://schemas.microsoft.com/office/drawing/2014/main" id="{FA66E024-91A9-4157-B518-669C60D495B5}"/>
              </a:ext>
            </a:extLst>
          </p:cNvPr>
          <p:cNvSpPr>
            <a:spLocks noGrp="1"/>
          </p:cNvSpPr>
          <p:nvPr>
            <p:ph type="dt" sz="half" idx="10"/>
          </p:nvPr>
        </p:nvSpPr>
        <p:spPr>
          <a:xfrm>
            <a:off x="838200" y="6356350"/>
            <a:ext cx="2743200" cy="365125"/>
          </a:xfrm>
        </p:spPr>
        <p:txBody>
          <a:bodyPr/>
          <a:lstStyle/>
          <a:p>
            <a:r>
              <a:rPr lang="en-US" dirty="0"/>
              <a:t>8/06/20XX</a:t>
            </a:r>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5</a:t>
            </a:fld>
            <a:endParaRPr lang="en-US" dirty="0"/>
          </a:p>
        </p:txBody>
      </p:sp>
      <p:pic>
        <p:nvPicPr>
          <p:cNvPr id="10" name="Picture 9">
            <a:extLst>
              <a:ext uri="{FF2B5EF4-FFF2-40B4-BE49-F238E27FC236}">
                <a16:creationId xmlns:a16="http://schemas.microsoft.com/office/drawing/2014/main" id="{43ECACC8-E353-0A5A-8502-BD4EE0BF5ACA}"/>
              </a:ext>
            </a:extLst>
          </p:cNvPr>
          <p:cNvPicPr>
            <a:picLocks noChangeAspect="1"/>
          </p:cNvPicPr>
          <p:nvPr/>
        </p:nvPicPr>
        <p:blipFill>
          <a:blip r:embed="rId2"/>
          <a:stretch>
            <a:fillRect/>
          </a:stretch>
        </p:blipFill>
        <p:spPr>
          <a:xfrm>
            <a:off x="7543803" y="2353735"/>
            <a:ext cx="4301066" cy="3894666"/>
          </a:xfrm>
          <a:prstGeom prst="rect">
            <a:avLst/>
          </a:prstGeom>
        </p:spPr>
      </p:pic>
    </p:spTree>
    <p:extLst>
      <p:ext uri="{BB962C8B-B14F-4D97-AF65-F5344CB8AC3E}">
        <p14:creationId xmlns:p14="http://schemas.microsoft.com/office/powerpoint/2010/main" val="3714281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a:xfrm>
            <a:off x="2452697" y="413512"/>
            <a:ext cx="7286605" cy="634323"/>
          </a:xfrm>
        </p:spPr>
        <p:txBody>
          <a:bodyPr/>
          <a:lstStyle/>
          <a:p>
            <a:r>
              <a:rPr lang="en-US" dirty="0"/>
              <a:t>Deep learning</a:t>
            </a:r>
          </a:p>
        </p:txBody>
      </p:sp>
      <p:sp>
        <p:nvSpPr>
          <p:cNvPr id="17" name="Text Placeholder 16">
            <a:extLst>
              <a:ext uri="{FF2B5EF4-FFF2-40B4-BE49-F238E27FC236}">
                <a16:creationId xmlns:a16="http://schemas.microsoft.com/office/drawing/2014/main" id="{7D1AD01D-1F03-4995-A821-FA842C4F9E7C}"/>
              </a:ext>
            </a:extLst>
          </p:cNvPr>
          <p:cNvSpPr>
            <a:spLocks noGrp="1"/>
          </p:cNvSpPr>
          <p:nvPr>
            <p:ph type="body" sz="quarter" idx="15"/>
          </p:nvPr>
        </p:nvSpPr>
        <p:spPr>
          <a:xfrm>
            <a:off x="5562600" y="2198911"/>
            <a:ext cx="6189133" cy="2460177"/>
          </a:xfrm>
        </p:spPr>
        <p:txBody>
          <a:bodyPr>
            <a:normAutofit/>
          </a:bodyPr>
          <a:lstStyle/>
          <a:p>
            <a:r>
              <a:rPr lang="en-GB" sz="2000" dirty="0"/>
              <a:t>Deep learning is a subset of machine learning that uses multi-layered neural networks, called deep neural networks, to simulate the complex decision-making power of the human brain. Some form of deep learning powers most of the artificial intelligence (AI) in our lives today.</a:t>
            </a:r>
            <a:endParaRPr lang="en-US" sz="2000" dirty="0"/>
          </a:p>
        </p:txBody>
      </p:sp>
      <p:sp>
        <p:nvSpPr>
          <p:cNvPr id="2" name="Date Placeholder 1">
            <a:extLst>
              <a:ext uri="{FF2B5EF4-FFF2-40B4-BE49-F238E27FC236}">
                <a16:creationId xmlns:a16="http://schemas.microsoft.com/office/drawing/2014/main" id="{221E6D9A-B739-49DF-93EF-2B5504DA2324}"/>
              </a:ext>
            </a:extLst>
          </p:cNvPr>
          <p:cNvSpPr>
            <a:spLocks noGrp="1"/>
          </p:cNvSpPr>
          <p:nvPr>
            <p:ph type="dt" sz="half" idx="10"/>
          </p:nvPr>
        </p:nvSpPr>
        <p:spPr>
          <a:xfrm>
            <a:off x="838200" y="6356350"/>
            <a:ext cx="2743200" cy="365125"/>
          </a:xfrm>
        </p:spPr>
        <p:txBody>
          <a:bodyPr/>
          <a:lstStyle/>
          <a:p>
            <a:r>
              <a:rPr lang="en-US" dirty="0"/>
              <a:t>8/06/20XX</a:t>
            </a:r>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6</a:t>
            </a:fld>
            <a:endParaRPr lang="en-US" dirty="0"/>
          </a:p>
        </p:txBody>
      </p:sp>
      <p:pic>
        <p:nvPicPr>
          <p:cNvPr id="36" name="Picture 35">
            <a:extLst>
              <a:ext uri="{FF2B5EF4-FFF2-40B4-BE49-F238E27FC236}">
                <a16:creationId xmlns:a16="http://schemas.microsoft.com/office/drawing/2014/main" id="{1E76D9FB-2B7D-9305-721B-C711F288E743}"/>
              </a:ext>
            </a:extLst>
          </p:cNvPr>
          <p:cNvPicPr>
            <a:picLocks noChangeAspect="1"/>
          </p:cNvPicPr>
          <p:nvPr/>
        </p:nvPicPr>
        <p:blipFill>
          <a:blip r:embed="rId2"/>
          <a:stretch>
            <a:fillRect/>
          </a:stretch>
        </p:blipFill>
        <p:spPr>
          <a:xfrm>
            <a:off x="587376" y="1592791"/>
            <a:ext cx="4763558" cy="4095750"/>
          </a:xfrm>
          <a:prstGeom prst="rect">
            <a:avLst/>
          </a:prstGeom>
        </p:spPr>
      </p:pic>
    </p:spTree>
    <p:extLst>
      <p:ext uri="{BB962C8B-B14F-4D97-AF65-F5344CB8AC3E}">
        <p14:creationId xmlns:p14="http://schemas.microsoft.com/office/powerpoint/2010/main" val="2378828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F5B4A0FC-ADD0-4E64-B8C2-69CCEE2F5AF6}"/>
              </a:ext>
            </a:extLst>
          </p:cNvPr>
          <p:cNvSpPr>
            <a:spLocks noGrp="1"/>
          </p:cNvSpPr>
          <p:nvPr>
            <p:ph type="title"/>
          </p:nvPr>
        </p:nvSpPr>
        <p:spPr>
          <a:xfrm>
            <a:off x="593550" y="728920"/>
            <a:ext cx="4856634" cy="991689"/>
          </a:xfrm>
        </p:spPr>
        <p:txBody>
          <a:bodyPr/>
          <a:lstStyle/>
          <a:p>
            <a:r>
              <a:rPr lang="en-US" dirty="0">
                <a:ea typeface="+mn-ea"/>
                <a:cs typeface="+mn-cs"/>
              </a:rPr>
              <a:t>Deep learning model</a:t>
            </a:r>
            <a:endParaRPr lang="en-US" dirty="0"/>
          </a:p>
        </p:txBody>
      </p:sp>
      <p:sp>
        <p:nvSpPr>
          <p:cNvPr id="4" name="Text Placeholder 3">
            <a:extLst>
              <a:ext uri="{FF2B5EF4-FFF2-40B4-BE49-F238E27FC236}">
                <a16:creationId xmlns:a16="http://schemas.microsoft.com/office/drawing/2014/main" id="{2BE9939B-FA21-4FA1-A5DB-10BED2CBB0F7}"/>
              </a:ext>
            </a:extLst>
          </p:cNvPr>
          <p:cNvSpPr>
            <a:spLocks noGrp="1"/>
          </p:cNvSpPr>
          <p:nvPr>
            <p:ph type="body" sz="quarter" idx="14"/>
          </p:nvPr>
        </p:nvSpPr>
        <p:spPr>
          <a:xfrm>
            <a:off x="1019634" y="2781037"/>
            <a:ext cx="2693128" cy="991689"/>
          </a:xfrm>
        </p:spPr>
        <p:txBody>
          <a:bodyPr>
            <a:normAutofit fontScale="92500" lnSpcReduction="10000"/>
          </a:bodyPr>
          <a:lstStyle/>
          <a:p>
            <a:r>
              <a:rPr lang="en-US" dirty="0"/>
              <a:t>CNN</a:t>
            </a:r>
          </a:p>
          <a:p>
            <a:r>
              <a:rPr lang="en-US" sz="1300" dirty="0"/>
              <a:t>Convolutional neural network</a:t>
            </a:r>
          </a:p>
        </p:txBody>
      </p:sp>
      <p:sp>
        <p:nvSpPr>
          <p:cNvPr id="5" name="Text Placeholder 4">
            <a:extLst>
              <a:ext uri="{FF2B5EF4-FFF2-40B4-BE49-F238E27FC236}">
                <a16:creationId xmlns:a16="http://schemas.microsoft.com/office/drawing/2014/main" id="{1622F212-1398-4A65-88AF-8CF7AA202C16}"/>
              </a:ext>
            </a:extLst>
          </p:cNvPr>
          <p:cNvSpPr>
            <a:spLocks noGrp="1"/>
          </p:cNvSpPr>
          <p:nvPr>
            <p:ph type="body" sz="quarter" idx="20"/>
          </p:nvPr>
        </p:nvSpPr>
        <p:spPr>
          <a:xfrm>
            <a:off x="838200" y="4076963"/>
            <a:ext cx="3055996" cy="1485635"/>
          </a:xfrm>
        </p:spPr>
        <p:txBody>
          <a:bodyPr>
            <a:normAutofit fontScale="92500" lnSpcReduction="20000"/>
          </a:bodyPr>
          <a:lstStyle/>
          <a:p>
            <a:pPr marL="285750" indent="-285750" algn="l">
              <a:buFont typeface="Arial" panose="020B0604020202020204" pitchFamily="34" charset="0"/>
              <a:buChar char="•"/>
            </a:pPr>
            <a:r>
              <a:rPr lang="en-ZA" dirty="0"/>
              <a:t>General image classification</a:t>
            </a:r>
          </a:p>
          <a:p>
            <a:pPr marL="285750" indent="-285750" algn="l">
              <a:buFont typeface="Arial" panose="020B0604020202020204" pitchFamily="34" charset="0"/>
              <a:buChar char="•"/>
            </a:pPr>
            <a:r>
              <a:rPr lang="en-ZA" sz="1500" dirty="0"/>
              <a:t>Segmentation</a:t>
            </a:r>
          </a:p>
          <a:p>
            <a:pPr marL="285750" indent="-285750" algn="l">
              <a:buFont typeface="Arial" panose="020B0604020202020204" pitchFamily="34" charset="0"/>
              <a:buChar char="•"/>
            </a:pPr>
            <a:r>
              <a:rPr lang="en-US" sz="1500" dirty="0"/>
              <a:t>Detection </a:t>
            </a:r>
            <a:r>
              <a:rPr lang="en-US" dirty="0"/>
              <a:t>tasks​</a:t>
            </a:r>
          </a:p>
          <a:p>
            <a:pPr marL="285750" indent="-285750" algn="l">
              <a:buFont typeface="Arial" panose="020B0604020202020204" pitchFamily="34" charset="0"/>
              <a:buChar char="•"/>
            </a:pPr>
            <a:r>
              <a:rPr lang="en-US" dirty="0"/>
              <a:t>Example includes ResNet, VGG</a:t>
            </a:r>
          </a:p>
        </p:txBody>
      </p:sp>
      <p:sp>
        <p:nvSpPr>
          <p:cNvPr id="8" name="Text Placeholder 7">
            <a:extLst>
              <a:ext uri="{FF2B5EF4-FFF2-40B4-BE49-F238E27FC236}">
                <a16:creationId xmlns:a16="http://schemas.microsoft.com/office/drawing/2014/main" id="{1D0370D4-F190-42D8-9B6E-CD2F019E9759}"/>
              </a:ext>
            </a:extLst>
          </p:cNvPr>
          <p:cNvSpPr>
            <a:spLocks noGrp="1"/>
          </p:cNvSpPr>
          <p:nvPr>
            <p:ph type="body" sz="quarter" idx="24"/>
          </p:nvPr>
        </p:nvSpPr>
        <p:spPr>
          <a:xfrm>
            <a:off x="5073324" y="2806964"/>
            <a:ext cx="2693128" cy="991689"/>
          </a:xfrm>
        </p:spPr>
        <p:txBody>
          <a:bodyPr>
            <a:normAutofit lnSpcReduction="10000"/>
          </a:bodyPr>
          <a:lstStyle/>
          <a:p>
            <a:r>
              <a:rPr lang="en-US" sz="3700" dirty="0"/>
              <a:t>GAN</a:t>
            </a:r>
            <a:r>
              <a:rPr lang="en-US" sz="1200" dirty="0"/>
              <a:t> Generative adversarial network</a:t>
            </a:r>
          </a:p>
        </p:txBody>
      </p:sp>
      <p:sp>
        <p:nvSpPr>
          <p:cNvPr id="6" name="Text Placeholder 5">
            <a:extLst>
              <a:ext uri="{FF2B5EF4-FFF2-40B4-BE49-F238E27FC236}">
                <a16:creationId xmlns:a16="http://schemas.microsoft.com/office/drawing/2014/main" id="{DB6DFCE7-1E3B-4E8A-8EE5-65C858B45D3D}"/>
              </a:ext>
            </a:extLst>
          </p:cNvPr>
          <p:cNvSpPr>
            <a:spLocks noGrp="1"/>
          </p:cNvSpPr>
          <p:nvPr>
            <p:ph type="body" sz="quarter" idx="21"/>
          </p:nvPr>
        </p:nvSpPr>
        <p:spPr>
          <a:xfrm>
            <a:off x="4689632" y="4076963"/>
            <a:ext cx="3035880" cy="1485635"/>
          </a:xfrm>
        </p:spPr>
        <p:txBody>
          <a:bodyPr>
            <a:normAutofit/>
          </a:bodyPr>
          <a:lstStyle/>
          <a:p>
            <a:pPr marL="285750" indent="-285750" algn="l">
              <a:buFont typeface="Arial" panose="020B0604020202020204" pitchFamily="34" charset="0"/>
              <a:buChar char="•"/>
            </a:pPr>
            <a:r>
              <a:rPr lang="en-ZA" dirty="0"/>
              <a:t>Image synthesis and enhancement​</a:t>
            </a:r>
          </a:p>
          <a:p>
            <a:pPr marL="285750" indent="-285750" algn="l">
              <a:buFont typeface="Arial" panose="020B0604020202020204" pitchFamily="34" charset="0"/>
              <a:buChar char="•"/>
            </a:pPr>
            <a:r>
              <a:rPr lang="en-ZA" dirty="0"/>
              <a:t>Example includes CycleGAN</a:t>
            </a:r>
          </a:p>
        </p:txBody>
      </p:sp>
      <p:sp>
        <p:nvSpPr>
          <p:cNvPr id="9" name="Text Placeholder 8">
            <a:extLst>
              <a:ext uri="{FF2B5EF4-FFF2-40B4-BE49-F238E27FC236}">
                <a16:creationId xmlns:a16="http://schemas.microsoft.com/office/drawing/2014/main" id="{54617D84-E4AF-4684-828C-7122D1E9D012}"/>
              </a:ext>
            </a:extLst>
          </p:cNvPr>
          <p:cNvSpPr>
            <a:spLocks noGrp="1"/>
          </p:cNvSpPr>
          <p:nvPr>
            <p:ph type="body" sz="quarter" idx="25"/>
          </p:nvPr>
        </p:nvSpPr>
        <p:spPr>
          <a:xfrm>
            <a:off x="8940173" y="2806964"/>
            <a:ext cx="2693128" cy="991689"/>
          </a:xfrm>
        </p:spPr>
        <p:txBody>
          <a:bodyPr>
            <a:normAutofit/>
          </a:bodyPr>
          <a:lstStyle/>
          <a:p>
            <a:r>
              <a:rPr lang="en-US" sz="3700" dirty="0"/>
              <a:t>RNN</a:t>
            </a:r>
            <a:r>
              <a:rPr lang="en-US" sz="1200" dirty="0"/>
              <a:t> Recurrent Neural Network</a:t>
            </a:r>
          </a:p>
        </p:txBody>
      </p:sp>
      <p:sp>
        <p:nvSpPr>
          <p:cNvPr id="7" name="Text Placeholder 6">
            <a:extLst>
              <a:ext uri="{FF2B5EF4-FFF2-40B4-BE49-F238E27FC236}">
                <a16:creationId xmlns:a16="http://schemas.microsoft.com/office/drawing/2014/main" id="{96A87E01-FC7F-44D2-A33A-093F69E616A1}"/>
              </a:ext>
            </a:extLst>
          </p:cNvPr>
          <p:cNvSpPr>
            <a:spLocks noGrp="1"/>
          </p:cNvSpPr>
          <p:nvPr>
            <p:ph type="body" sz="quarter" idx="23"/>
          </p:nvPr>
        </p:nvSpPr>
        <p:spPr>
          <a:xfrm>
            <a:off x="8563187" y="4076963"/>
            <a:ext cx="3023761" cy="1485635"/>
          </a:xfrm>
        </p:spPr>
        <p:txBody>
          <a:bodyPr>
            <a:normAutofit fontScale="92500"/>
          </a:bodyPr>
          <a:lstStyle/>
          <a:p>
            <a:pPr marL="285750" indent="-285750" algn="l">
              <a:buFont typeface="Arial" panose="020B0604020202020204" pitchFamily="34" charset="0"/>
              <a:buChar char="•"/>
            </a:pPr>
            <a:r>
              <a:rPr lang="en-ZA" dirty="0"/>
              <a:t>Dynamic imaging studies like functional MRI</a:t>
            </a:r>
          </a:p>
          <a:p>
            <a:pPr marL="285750" indent="-285750" algn="l">
              <a:buFont typeface="Arial" panose="020B0604020202020204" pitchFamily="34" charset="0"/>
              <a:buChar char="•"/>
            </a:pPr>
            <a:r>
              <a:rPr lang="en-ZA" dirty="0"/>
              <a:t>Example includes LSTM, GRU​</a:t>
            </a:r>
          </a:p>
          <a:p>
            <a:r>
              <a:rPr lang="en-US" dirty="0"/>
              <a:t>​</a:t>
            </a:r>
          </a:p>
        </p:txBody>
      </p:sp>
      <p:sp>
        <p:nvSpPr>
          <p:cNvPr id="11" name="Date Placeholder 10">
            <a:extLst>
              <a:ext uri="{FF2B5EF4-FFF2-40B4-BE49-F238E27FC236}">
                <a16:creationId xmlns:a16="http://schemas.microsoft.com/office/drawing/2014/main" id="{7032CAE6-162A-406E-ADF7-B962187DD4EB}"/>
              </a:ext>
            </a:extLst>
          </p:cNvPr>
          <p:cNvSpPr>
            <a:spLocks noGrp="1"/>
          </p:cNvSpPr>
          <p:nvPr>
            <p:ph type="dt" sz="half" idx="10"/>
          </p:nvPr>
        </p:nvSpPr>
        <p:spPr>
          <a:xfrm>
            <a:off x="838200" y="6356350"/>
            <a:ext cx="2743200" cy="365125"/>
          </a:xfrm>
        </p:spPr>
        <p:txBody>
          <a:bodyPr/>
          <a:lstStyle/>
          <a:p>
            <a:r>
              <a:rPr lang="en-US" dirty="0"/>
              <a:t>8/06/20XX</a:t>
            </a:r>
          </a:p>
        </p:txBody>
      </p:sp>
      <p:sp>
        <p:nvSpPr>
          <p:cNvPr id="13" name="Slide Number Placeholder 12">
            <a:extLst>
              <a:ext uri="{FF2B5EF4-FFF2-40B4-BE49-F238E27FC236}">
                <a16:creationId xmlns:a16="http://schemas.microsoft.com/office/drawing/2014/main" id="{0CCE5032-D1E3-4E38-B2FF-0C381B149812}"/>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7</a:t>
            </a:fld>
            <a:endParaRPr lang="en-US" dirty="0"/>
          </a:p>
        </p:txBody>
      </p:sp>
    </p:spTree>
    <p:extLst>
      <p:ext uri="{BB962C8B-B14F-4D97-AF65-F5344CB8AC3E}">
        <p14:creationId xmlns:p14="http://schemas.microsoft.com/office/powerpoint/2010/main" val="3094425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F5B4A0FC-ADD0-4E64-B8C2-69CCEE2F5AF6}"/>
              </a:ext>
            </a:extLst>
          </p:cNvPr>
          <p:cNvSpPr>
            <a:spLocks noGrp="1"/>
          </p:cNvSpPr>
          <p:nvPr>
            <p:ph type="title"/>
          </p:nvPr>
        </p:nvSpPr>
        <p:spPr>
          <a:xfrm>
            <a:off x="593550" y="728920"/>
            <a:ext cx="4856634" cy="991689"/>
          </a:xfrm>
        </p:spPr>
        <p:txBody>
          <a:bodyPr/>
          <a:lstStyle/>
          <a:p>
            <a:r>
              <a:rPr lang="en-US" dirty="0">
                <a:ea typeface="+mn-ea"/>
                <a:cs typeface="+mn-cs"/>
              </a:rPr>
              <a:t>Deep learning model</a:t>
            </a:r>
            <a:endParaRPr lang="en-US" dirty="0"/>
          </a:p>
        </p:txBody>
      </p:sp>
      <p:sp>
        <p:nvSpPr>
          <p:cNvPr id="4" name="Text Placeholder 3">
            <a:extLst>
              <a:ext uri="{FF2B5EF4-FFF2-40B4-BE49-F238E27FC236}">
                <a16:creationId xmlns:a16="http://schemas.microsoft.com/office/drawing/2014/main" id="{2BE9939B-FA21-4FA1-A5DB-10BED2CBB0F7}"/>
              </a:ext>
            </a:extLst>
          </p:cNvPr>
          <p:cNvSpPr>
            <a:spLocks noGrp="1"/>
          </p:cNvSpPr>
          <p:nvPr>
            <p:ph type="body" sz="quarter" idx="14"/>
          </p:nvPr>
        </p:nvSpPr>
        <p:spPr>
          <a:xfrm>
            <a:off x="1019634" y="2781037"/>
            <a:ext cx="2693128" cy="991689"/>
          </a:xfrm>
        </p:spPr>
        <p:txBody>
          <a:bodyPr>
            <a:normAutofit/>
          </a:bodyPr>
          <a:lstStyle/>
          <a:p>
            <a:r>
              <a:rPr lang="en-US" dirty="0"/>
              <a:t>3d-cnn</a:t>
            </a:r>
            <a:endParaRPr lang="en-US" sz="1300" dirty="0"/>
          </a:p>
        </p:txBody>
      </p:sp>
      <p:sp>
        <p:nvSpPr>
          <p:cNvPr id="5" name="Text Placeholder 4">
            <a:extLst>
              <a:ext uri="{FF2B5EF4-FFF2-40B4-BE49-F238E27FC236}">
                <a16:creationId xmlns:a16="http://schemas.microsoft.com/office/drawing/2014/main" id="{1622F212-1398-4A65-88AF-8CF7AA202C16}"/>
              </a:ext>
            </a:extLst>
          </p:cNvPr>
          <p:cNvSpPr>
            <a:spLocks noGrp="1"/>
          </p:cNvSpPr>
          <p:nvPr>
            <p:ph type="body" sz="quarter" idx="20"/>
          </p:nvPr>
        </p:nvSpPr>
        <p:spPr>
          <a:xfrm>
            <a:off x="838200" y="4076963"/>
            <a:ext cx="3055996" cy="1485635"/>
          </a:xfrm>
        </p:spPr>
        <p:txBody>
          <a:bodyPr>
            <a:normAutofit/>
          </a:bodyPr>
          <a:lstStyle/>
          <a:p>
            <a:pPr marL="285750" indent="-285750" algn="l">
              <a:buFont typeface="Arial" panose="020B0604020202020204" pitchFamily="34" charset="0"/>
              <a:buChar char="•"/>
            </a:pPr>
            <a:r>
              <a:rPr lang="en-US" dirty="0"/>
              <a:t>Analyzing volumetric data such as MRI, CT-Scan etc.</a:t>
            </a:r>
          </a:p>
          <a:p>
            <a:pPr marL="285750" indent="-285750" algn="l">
              <a:buFont typeface="Arial" panose="020B0604020202020204" pitchFamily="34" charset="0"/>
              <a:buChar char="•"/>
            </a:pPr>
            <a:r>
              <a:rPr lang="en-US" dirty="0"/>
              <a:t>Example includes 3D-U-Net</a:t>
            </a:r>
          </a:p>
        </p:txBody>
      </p:sp>
      <p:sp>
        <p:nvSpPr>
          <p:cNvPr id="11" name="Date Placeholder 10">
            <a:extLst>
              <a:ext uri="{FF2B5EF4-FFF2-40B4-BE49-F238E27FC236}">
                <a16:creationId xmlns:a16="http://schemas.microsoft.com/office/drawing/2014/main" id="{7032CAE6-162A-406E-ADF7-B962187DD4EB}"/>
              </a:ext>
            </a:extLst>
          </p:cNvPr>
          <p:cNvSpPr>
            <a:spLocks noGrp="1"/>
          </p:cNvSpPr>
          <p:nvPr>
            <p:ph type="dt" sz="half" idx="10"/>
          </p:nvPr>
        </p:nvSpPr>
        <p:spPr>
          <a:xfrm>
            <a:off x="838200" y="6356350"/>
            <a:ext cx="2743200" cy="365125"/>
          </a:xfrm>
        </p:spPr>
        <p:txBody>
          <a:bodyPr/>
          <a:lstStyle/>
          <a:p>
            <a:r>
              <a:rPr lang="en-US" dirty="0"/>
              <a:t>8/06/20XX</a:t>
            </a:r>
          </a:p>
        </p:txBody>
      </p:sp>
      <p:sp>
        <p:nvSpPr>
          <p:cNvPr id="13" name="Slide Number Placeholder 12">
            <a:extLst>
              <a:ext uri="{FF2B5EF4-FFF2-40B4-BE49-F238E27FC236}">
                <a16:creationId xmlns:a16="http://schemas.microsoft.com/office/drawing/2014/main" id="{0CCE5032-D1E3-4E38-B2FF-0C381B149812}"/>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8</a:t>
            </a:fld>
            <a:endParaRPr lang="en-US" dirty="0"/>
          </a:p>
        </p:txBody>
      </p:sp>
      <p:pic>
        <p:nvPicPr>
          <p:cNvPr id="20" name="Picture 19">
            <a:extLst>
              <a:ext uri="{FF2B5EF4-FFF2-40B4-BE49-F238E27FC236}">
                <a16:creationId xmlns:a16="http://schemas.microsoft.com/office/drawing/2014/main" id="{B65D4A04-C2C9-9884-DE99-1D087C7D16B6}"/>
              </a:ext>
            </a:extLst>
          </p:cNvPr>
          <p:cNvPicPr>
            <a:picLocks noChangeAspect="1"/>
          </p:cNvPicPr>
          <p:nvPr/>
        </p:nvPicPr>
        <p:blipFill>
          <a:blip r:embed="rId2"/>
          <a:stretch>
            <a:fillRect/>
          </a:stretch>
        </p:blipFill>
        <p:spPr>
          <a:xfrm>
            <a:off x="7789334" y="1566896"/>
            <a:ext cx="4114800" cy="3868704"/>
          </a:xfrm>
          <a:prstGeom prst="rect">
            <a:avLst/>
          </a:prstGeom>
        </p:spPr>
      </p:pic>
      <p:pic>
        <p:nvPicPr>
          <p:cNvPr id="24" name="Picture 23">
            <a:extLst>
              <a:ext uri="{FF2B5EF4-FFF2-40B4-BE49-F238E27FC236}">
                <a16:creationId xmlns:a16="http://schemas.microsoft.com/office/drawing/2014/main" id="{94944B44-A2E7-E1D9-ACDE-0C0CD38DF279}"/>
              </a:ext>
            </a:extLst>
          </p:cNvPr>
          <p:cNvPicPr>
            <a:picLocks noChangeAspect="1"/>
          </p:cNvPicPr>
          <p:nvPr/>
        </p:nvPicPr>
        <p:blipFill>
          <a:blip r:embed="rId3"/>
          <a:stretch>
            <a:fillRect/>
          </a:stretch>
        </p:blipFill>
        <p:spPr>
          <a:xfrm>
            <a:off x="3915233" y="1047750"/>
            <a:ext cx="4114801" cy="4762500"/>
          </a:xfrm>
          <a:prstGeom prst="rect">
            <a:avLst/>
          </a:prstGeom>
        </p:spPr>
      </p:pic>
      <p:sp>
        <p:nvSpPr>
          <p:cNvPr id="25" name="TextBox 24">
            <a:extLst>
              <a:ext uri="{FF2B5EF4-FFF2-40B4-BE49-F238E27FC236}">
                <a16:creationId xmlns:a16="http://schemas.microsoft.com/office/drawing/2014/main" id="{3FEE4D3D-8B4C-86A0-D812-9AE072F57417}"/>
              </a:ext>
            </a:extLst>
          </p:cNvPr>
          <p:cNvSpPr txBox="1"/>
          <p:nvPr/>
        </p:nvSpPr>
        <p:spPr>
          <a:xfrm>
            <a:off x="7366731" y="3772726"/>
            <a:ext cx="254000" cy="369332"/>
          </a:xfrm>
          <a:prstGeom prst="rect">
            <a:avLst/>
          </a:prstGeom>
          <a:solidFill>
            <a:schemeClr val="accent4">
              <a:lumMod val="50000"/>
            </a:schemeClr>
          </a:solidFill>
        </p:spPr>
        <p:txBody>
          <a:bodyPr wrap="square" rtlCol="0">
            <a:spAutoFit/>
          </a:bodyPr>
          <a:lstStyle/>
          <a:p>
            <a:endParaRPr lang="en-US" dirty="0"/>
          </a:p>
        </p:txBody>
      </p:sp>
    </p:spTree>
    <p:extLst>
      <p:ext uri="{BB962C8B-B14F-4D97-AF65-F5344CB8AC3E}">
        <p14:creationId xmlns:p14="http://schemas.microsoft.com/office/powerpoint/2010/main" val="3900597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39AC5B5-DBFF-474A-8D9B-1133B9C0066D}"/>
              </a:ext>
            </a:extLst>
          </p:cNvPr>
          <p:cNvSpPr>
            <a:spLocks noGrp="1"/>
          </p:cNvSpPr>
          <p:nvPr>
            <p:ph type="title"/>
          </p:nvPr>
        </p:nvSpPr>
        <p:spPr>
          <a:xfrm>
            <a:off x="2470991" y="427662"/>
            <a:ext cx="7287768" cy="630936"/>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US" dirty="0"/>
              <a:t>How to train a model</a:t>
            </a:r>
            <a:endParaRPr lang="en-US" noProof="0" dirty="0"/>
          </a:p>
        </p:txBody>
      </p:sp>
      <p:sp>
        <p:nvSpPr>
          <p:cNvPr id="6" name="Text Placeholder 5">
            <a:extLst>
              <a:ext uri="{FF2B5EF4-FFF2-40B4-BE49-F238E27FC236}">
                <a16:creationId xmlns:a16="http://schemas.microsoft.com/office/drawing/2014/main" id="{5150278A-C855-49FF-BCD2-7E6BD3F90529}"/>
              </a:ext>
            </a:extLst>
          </p:cNvPr>
          <p:cNvSpPr>
            <a:spLocks noGrp="1"/>
          </p:cNvSpPr>
          <p:nvPr>
            <p:ph type="body" sz="quarter" idx="19"/>
          </p:nvPr>
        </p:nvSpPr>
        <p:spPr>
          <a:xfrm>
            <a:off x="2470991" y="1075108"/>
            <a:ext cx="7306060" cy="393427"/>
          </a:xfrm>
        </p:spPr>
        <p:txBody>
          <a:bodyPr/>
          <a:lstStyle/>
          <a:p>
            <a:r>
              <a:rPr lang="en-US" dirty="0"/>
              <a:t>Using Deep Learning</a:t>
            </a:r>
          </a:p>
        </p:txBody>
      </p:sp>
      <p:sp>
        <p:nvSpPr>
          <p:cNvPr id="23" name="Text Placeholder 22">
            <a:extLst>
              <a:ext uri="{FF2B5EF4-FFF2-40B4-BE49-F238E27FC236}">
                <a16:creationId xmlns:a16="http://schemas.microsoft.com/office/drawing/2014/main" id="{2052F5BA-C743-4F56-BF96-3A70DB7B29D8}"/>
              </a:ext>
            </a:extLst>
          </p:cNvPr>
          <p:cNvSpPr>
            <a:spLocks noGrp="1"/>
          </p:cNvSpPr>
          <p:nvPr>
            <p:ph type="body" sz="quarter" idx="26"/>
          </p:nvPr>
        </p:nvSpPr>
        <p:spPr>
          <a:xfrm>
            <a:off x="765013" y="1945237"/>
            <a:ext cx="1975104" cy="868680"/>
          </a:xfrm>
        </p:spPr>
        <p:txBody>
          <a:bodyPr/>
          <a:lstStyle/>
          <a:p>
            <a:r>
              <a:rPr lang="en-US" dirty="0"/>
              <a:t>Data Collection</a:t>
            </a:r>
          </a:p>
        </p:txBody>
      </p:sp>
      <p:sp>
        <p:nvSpPr>
          <p:cNvPr id="24" name="Text Placeholder 23">
            <a:extLst>
              <a:ext uri="{FF2B5EF4-FFF2-40B4-BE49-F238E27FC236}">
                <a16:creationId xmlns:a16="http://schemas.microsoft.com/office/drawing/2014/main" id="{0BA3A285-1B6B-47C7-A879-444362C4EFED}"/>
              </a:ext>
            </a:extLst>
          </p:cNvPr>
          <p:cNvSpPr>
            <a:spLocks noGrp="1"/>
          </p:cNvSpPr>
          <p:nvPr>
            <p:ph type="body" sz="quarter" idx="27"/>
          </p:nvPr>
        </p:nvSpPr>
        <p:spPr>
          <a:xfrm>
            <a:off x="3689945" y="1941985"/>
            <a:ext cx="2256092" cy="868680"/>
          </a:xfrm>
        </p:spPr>
        <p:txBody>
          <a:bodyPr/>
          <a:lstStyle/>
          <a:p>
            <a:r>
              <a:rPr lang="en-US" dirty="0"/>
              <a:t>Data preprocessing</a:t>
            </a:r>
          </a:p>
        </p:txBody>
      </p:sp>
      <p:sp>
        <p:nvSpPr>
          <p:cNvPr id="25" name="Text Placeholder 24">
            <a:extLst>
              <a:ext uri="{FF2B5EF4-FFF2-40B4-BE49-F238E27FC236}">
                <a16:creationId xmlns:a16="http://schemas.microsoft.com/office/drawing/2014/main" id="{44B3A6EF-74CD-4CC3-BB15-24EAF0291D3A}"/>
              </a:ext>
            </a:extLst>
          </p:cNvPr>
          <p:cNvSpPr>
            <a:spLocks noGrp="1"/>
          </p:cNvSpPr>
          <p:nvPr>
            <p:ph type="body" sz="quarter" idx="28"/>
          </p:nvPr>
        </p:nvSpPr>
        <p:spPr>
          <a:xfrm>
            <a:off x="6890247" y="1941985"/>
            <a:ext cx="1975104" cy="868680"/>
          </a:xfrm>
        </p:spPr>
        <p:txBody>
          <a:bodyPr/>
          <a:lstStyle/>
          <a:p>
            <a:r>
              <a:rPr lang="en-US" dirty="0"/>
              <a:t>Model selection</a:t>
            </a:r>
          </a:p>
        </p:txBody>
      </p:sp>
      <p:sp>
        <p:nvSpPr>
          <p:cNvPr id="33" name="Text Placeholder 32">
            <a:extLst>
              <a:ext uri="{FF2B5EF4-FFF2-40B4-BE49-F238E27FC236}">
                <a16:creationId xmlns:a16="http://schemas.microsoft.com/office/drawing/2014/main" id="{6408E2D6-75F9-4B6D-83C6-E5C1D0785788}"/>
              </a:ext>
            </a:extLst>
          </p:cNvPr>
          <p:cNvSpPr>
            <a:spLocks noGrp="1"/>
          </p:cNvSpPr>
          <p:nvPr>
            <p:ph type="body" sz="quarter" idx="13"/>
          </p:nvPr>
        </p:nvSpPr>
        <p:spPr>
          <a:xfrm>
            <a:off x="686067" y="2928033"/>
            <a:ext cx="2743200" cy="1148945"/>
          </a:xfrm>
        </p:spPr>
        <p:txBody>
          <a:bodyPr/>
          <a:lstStyle/>
          <a:p>
            <a:pPr marL="285750" indent="-285750" algn="l">
              <a:buFont typeface="Wingdings" panose="05000000000000000000" pitchFamily="2" charset="2"/>
              <a:buChar char="§"/>
            </a:pPr>
            <a:r>
              <a:rPr lang="en-US" dirty="0"/>
              <a:t>Collect large label dataset</a:t>
            </a:r>
          </a:p>
          <a:p>
            <a:pPr marL="285750" indent="-285750" algn="l">
              <a:buFont typeface="Wingdings" panose="05000000000000000000" pitchFamily="2" charset="2"/>
              <a:buChar char="§"/>
            </a:pPr>
            <a:r>
              <a:rPr lang="en-US" dirty="0"/>
              <a:t>Data annotation</a:t>
            </a:r>
          </a:p>
        </p:txBody>
      </p:sp>
      <p:sp>
        <p:nvSpPr>
          <p:cNvPr id="34" name="Text Placeholder 33">
            <a:extLst>
              <a:ext uri="{FF2B5EF4-FFF2-40B4-BE49-F238E27FC236}">
                <a16:creationId xmlns:a16="http://schemas.microsoft.com/office/drawing/2014/main" id="{53AB9469-72E1-430D-8BF6-AEEEBDE86C7B}"/>
              </a:ext>
            </a:extLst>
          </p:cNvPr>
          <p:cNvSpPr>
            <a:spLocks noGrp="1"/>
          </p:cNvSpPr>
          <p:nvPr>
            <p:ph type="body" sz="quarter" idx="29"/>
          </p:nvPr>
        </p:nvSpPr>
        <p:spPr>
          <a:xfrm>
            <a:off x="3622258" y="2856525"/>
            <a:ext cx="2743200" cy="1148945"/>
          </a:xfrm>
        </p:spPr>
        <p:txBody>
          <a:bodyPr/>
          <a:lstStyle/>
          <a:p>
            <a:pPr marL="285750" indent="-285750" algn="l">
              <a:buFont typeface="Arial" panose="020B0604020202020204" pitchFamily="34" charset="0"/>
              <a:buChar char="•"/>
            </a:pPr>
            <a:r>
              <a:rPr lang="en-US" dirty="0"/>
              <a:t>Normalization</a:t>
            </a:r>
          </a:p>
          <a:p>
            <a:pPr marL="285750" indent="-285750" algn="l">
              <a:buFont typeface="Arial" panose="020B0604020202020204" pitchFamily="34" charset="0"/>
              <a:buChar char="•"/>
            </a:pPr>
            <a:r>
              <a:rPr lang="en-US" dirty="0"/>
              <a:t>Resizing</a:t>
            </a:r>
          </a:p>
          <a:p>
            <a:pPr marL="285750" indent="-285750" algn="l">
              <a:buFont typeface="Arial" panose="020B0604020202020204" pitchFamily="34" charset="0"/>
              <a:buChar char="•"/>
            </a:pPr>
            <a:r>
              <a:rPr lang="en-US" dirty="0"/>
              <a:t>Augmentation</a:t>
            </a:r>
          </a:p>
          <a:p>
            <a:pPr marL="285750" indent="-285750" algn="l">
              <a:buFont typeface="Arial" panose="020B0604020202020204" pitchFamily="34" charset="0"/>
              <a:buChar char="•"/>
            </a:pPr>
            <a:r>
              <a:rPr lang="en-US" dirty="0"/>
              <a:t>segmentation</a:t>
            </a:r>
          </a:p>
        </p:txBody>
      </p:sp>
      <p:sp>
        <p:nvSpPr>
          <p:cNvPr id="35" name="Text Placeholder 34">
            <a:extLst>
              <a:ext uri="{FF2B5EF4-FFF2-40B4-BE49-F238E27FC236}">
                <a16:creationId xmlns:a16="http://schemas.microsoft.com/office/drawing/2014/main" id="{83F37B6A-147E-428A-8A0A-66906B67C611}"/>
              </a:ext>
            </a:extLst>
          </p:cNvPr>
          <p:cNvSpPr>
            <a:spLocks noGrp="1"/>
          </p:cNvSpPr>
          <p:nvPr>
            <p:ph type="body" sz="quarter" idx="30"/>
          </p:nvPr>
        </p:nvSpPr>
        <p:spPr>
          <a:xfrm>
            <a:off x="6781800" y="2928033"/>
            <a:ext cx="2743200" cy="1148945"/>
          </a:xfrm>
        </p:spPr>
        <p:txBody>
          <a:bodyPr/>
          <a:lstStyle/>
          <a:p>
            <a:pPr marL="285750" indent="-285750" algn="l">
              <a:buFont typeface="Arial" panose="020B0604020202020204" pitchFamily="34" charset="0"/>
              <a:buChar char="•"/>
            </a:pPr>
            <a:r>
              <a:rPr lang="en-US" dirty="0"/>
              <a:t>CNN (Convolutional Neural Network)</a:t>
            </a:r>
          </a:p>
          <a:p>
            <a:pPr marL="285750" indent="-285750" algn="l">
              <a:buFont typeface="Arial" panose="020B0604020202020204" pitchFamily="34" charset="0"/>
              <a:buChar char="•"/>
            </a:pPr>
            <a:r>
              <a:rPr lang="en-US" dirty="0"/>
              <a:t>Pretrained Model</a:t>
            </a:r>
          </a:p>
        </p:txBody>
      </p:sp>
      <p:sp>
        <p:nvSpPr>
          <p:cNvPr id="36" name="Date Placeholder 35">
            <a:extLst>
              <a:ext uri="{FF2B5EF4-FFF2-40B4-BE49-F238E27FC236}">
                <a16:creationId xmlns:a16="http://schemas.microsoft.com/office/drawing/2014/main" id="{2138E7D7-EAED-45BA-8679-6A7129C1370B}"/>
              </a:ext>
            </a:extLst>
          </p:cNvPr>
          <p:cNvSpPr>
            <a:spLocks noGrp="1"/>
          </p:cNvSpPr>
          <p:nvPr>
            <p:ph type="dt" sz="half" idx="10"/>
          </p:nvPr>
        </p:nvSpPr>
        <p:spPr>
          <a:xfrm>
            <a:off x="838200" y="6356350"/>
            <a:ext cx="2743200" cy="365125"/>
          </a:xfrm>
        </p:spPr>
        <p:txBody>
          <a:bodyPr/>
          <a:lstStyle/>
          <a:p>
            <a:r>
              <a:rPr lang="en-US" dirty="0"/>
              <a:t>8/06/20XX</a:t>
            </a:r>
          </a:p>
        </p:txBody>
      </p:sp>
      <p:sp>
        <p:nvSpPr>
          <p:cNvPr id="38" name="Slide Number Placeholder 37">
            <a:extLst>
              <a:ext uri="{FF2B5EF4-FFF2-40B4-BE49-F238E27FC236}">
                <a16:creationId xmlns:a16="http://schemas.microsoft.com/office/drawing/2014/main" id="{FB8C2F46-6F7F-433F-82F4-E8079F414C5A}"/>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9</a:t>
            </a:fld>
            <a:endParaRPr lang="en-US" dirty="0"/>
          </a:p>
        </p:txBody>
      </p:sp>
      <p:sp>
        <p:nvSpPr>
          <p:cNvPr id="10" name="Text Placeholder 22">
            <a:extLst>
              <a:ext uri="{FF2B5EF4-FFF2-40B4-BE49-F238E27FC236}">
                <a16:creationId xmlns:a16="http://schemas.microsoft.com/office/drawing/2014/main" id="{32887D52-B1DC-6E7C-E0E3-D732111C1D34}"/>
              </a:ext>
            </a:extLst>
          </p:cNvPr>
          <p:cNvSpPr txBox="1">
            <a:spLocks/>
          </p:cNvSpPr>
          <p:nvPr/>
        </p:nvSpPr>
        <p:spPr>
          <a:xfrm>
            <a:off x="9809561" y="1891745"/>
            <a:ext cx="1975104" cy="868680"/>
          </a:xfrm>
          <a:prstGeom prst="rect">
            <a:avLst/>
          </a:prstGeom>
          <a:ln w="25400">
            <a:solidFill>
              <a:schemeClr val="accent6"/>
            </a:solidFill>
          </a:ln>
        </p:spPr>
        <p:txBody>
          <a:bodyPr vert="horz" lIns="91440" tIns="45720" rIns="91440" bIns="45720" rtlCol="0" anchor="ctr">
            <a:normAutofit/>
          </a:bodyPr>
          <a:lstStyle>
            <a:lvl1pPr marL="0" indent="0" algn="ctr" defTabSz="914400" rtl="0" eaLnBrk="1" latinLnBrk="0" hangingPunct="1">
              <a:lnSpc>
                <a:spcPct val="100000"/>
              </a:lnSpc>
              <a:spcBef>
                <a:spcPts val="1000"/>
              </a:spcBef>
              <a:buFont typeface="Arial" panose="020B0604020202020204" pitchFamily="34" charset="0"/>
              <a:buNone/>
              <a:defRPr sz="1600" kern="1200" cap="all"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Model training</a:t>
            </a:r>
          </a:p>
        </p:txBody>
      </p:sp>
      <p:sp>
        <p:nvSpPr>
          <p:cNvPr id="11" name="Text Placeholder 22">
            <a:extLst>
              <a:ext uri="{FF2B5EF4-FFF2-40B4-BE49-F238E27FC236}">
                <a16:creationId xmlns:a16="http://schemas.microsoft.com/office/drawing/2014/main" id="{B9C836E0-063C-2297-9E6D-999DDBF305B8}"/>
              </a:ext>
            </a:extLst>
          </p:cNvPr>
          <p:cNvSpPr txBox="1">
            <a:spLocks/>
          </p:cNvSpPr>
          <p:nvPr/>
        </p:nvSpPr>
        <p:spPr>
          <a:xfrm>
            <a:off x="765013" y="4191094"/>
            <a:ext cx="1975104" cy="868680"/>
          </a:xfrm>
          <a:prstGeom prst="rect">
            <a:avLst/>
          </a:prstGeom>
          <a:ln w="25400">
            <a:solidFill>
              <a:schemeClr val="accent6"/>
            </a:solidFill>
          </a:ln>
        </p:spPr>
        <p:txBody>
          <a:bodyPr vert="horz" lIns="91440" tIns="45720" rIns="91440" bIns="45720" rtlCol="0" anchor="ctr">
            <a:normAutofit/>
          </a:bodyPr>
          <a:lstStyle>
            <a:lvl1pPr marL="0" indent="0" algn="ctr" defTabSz="914400" rtl="0" eaLnBrk="1" latinLnBrk="0" hangingPunct="1">
              <a:lnSpc>
                <a:spcPct val="100000"/>
              </a:lnSpc>
              <a:spcBef>
                <a:spcPts val="1000"/>
              </a:spcBef>
              <a:buFont typeface="Arial" panose="020B0604020202020204" pitchFamily="34" charset="0"/>
              <a:buNone/>
              <a:defRPr sz="1600" kern="1200" cap="all"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Evaluation and validation</a:t>
            </a:r>
          </a:p>
        </p:txBody>
      </p:sp>
      <p:sp>
        <p:nvSpPr>
          <p:cNvPr id="12" name="Text Placeholder 22">
            <a:extLst>
              <a:ext uri="{FF2B5EF4-FFF2-40B4-BE49-F238E27FC236}">
                <a16:creationId xmlns:a16="http://schemas.microsoft.com/office/drawing/2014/main" id="{5D91ADBC-AFE1-DE98-51A7-EED6B00DF5B7}"/>
              </a:ext>
            </a:extLst>
          </p:cNvPr>
          <p:cNvSpPr txBox="1">
            <a:spLocks/>
          </p:cNvSpPr>
          <p:nvPr/>
        </p:nvSpPr>
        <p:spPr>
          <a:xfrm>
            <a:off x="3689944" y="4191094"/>
            <a:ext cx="2329855" cy="868680"/>
          </a:xfrm>
          <a:prstGeom prst="rect">
            <a:avLst/>
          </a:prstGeom>
          <a:ln w="25400">
            <a:solidFill>
              <a:schemeClr val="accent6"/>
            </a:solidFill>
          </a:ln>
        </p:spPr>
        <p:txBody>
          <a:bodyPr vert="horz" lIns="91440" tIns="45720" rIns="91440" bIns="45720" rtlCol="0" anchor="ctr">
            <a:normAutofit/>
          </a:bodyPr>
          <a:lstStyle>
            <a:lvl1pPr marL="0" indent="0" algn="ctr" defTabSz="914400" rtl="0" eaLnBrk="1" latinLnBrk="0" hangingPunct="1">
              <a:lnSpc>
                <a:spcPct val="100000"/>
              </a:lnSpc>
              <a:spcBef>
                <a:spcPts val="1000"/>
              </a:spcBef>
              <a:buFont typeface="Arial" panose="020B0604020202020204" pitchFamily="34" charset="0"/>
              <a:buNone/>
              <a:defRPr sz="1600" kern="1200" cap="all"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Model interpretation</a:t>
            </a:r>
          </a:p>
        </p:txBody>
      </p:sp>
      <p:sp>
        <p:nvSpPr>
          <p:cNvPr id="13" name="Text Placeholder 22">
            <a:extLst>
              <a:ext uri="{FF2B5EF4-FFF2-40B4-BE49-F238E27FC236}">
                <a16:creationId xmlns:a16="http://schemas.microsoft.com/office/drawing/2014/main" id="{4FA8B882-914E-B6B2-7B83-6FD13398118A}"/>
              </a:ext>
            </a:extLst>
          </p:cNvPr>
          <p:cNvSpPr txBox="1">
            <a:spLocks/>
          </p:cNvSpPr>
          <p:nvPr/>
        </p:nvSpPr>
        <p:spPr>
          <a:xfrm>
            <a:off x="6907181" y="4191094"/>
            <a:ext cx="1975104" cy="868680"/>
          </a:xfrm>
          <a:prstGeom prst="rect">
            <a:avLst/>
          </a:prstGeom>
          <a:ln w="25400">
            <a:solidFill>
              <a:schemeClr val="accent6"/>
            </a:solidFill>
          </a:ln>
        </p:spPr>
        <p:txBody>
          <a:bodyPr vert="horz" lIns="91440" tIns="45720" rIns="91440" bIns="45720" rtlCol="0" anchor="ctr">
            <a:normAutofit/>
          </a:bodyPr>
          <a:lstStyle>
            <a:lvl1pPr marL="0" indent="0" algn="ctr" defTabSz="914400" rtl="0" eaLnBrk="1" latinLnBrk="0" hangingPunct="1">
              <a:lnSpc>
                <a:spcPct val="100000"/>
              </a:lnSpc>
              <a:spcBef>
                <a:spcPts val="1000"/>
              </a:spcBef>
              <a:buFont typeface="Arial" panose="020B0604020202020204" pitchFamily="34" charset="0"/>
              <a:buNone/>
              <a:defRPr sz="1600" kern="1200" cap="all"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deployment</a:t>
            </a:r>
          </a:p>
        </p:txBody>
      </p:sp>
      <p:sp>
        <p:nvSpPr>
          <p:cNvPr id="14" name="Text Placeholder 34">
            <a:extLst>
              <a:ext uri="{FF2B5EF4-FFF2-40B4-BE49-F238E27FC236}">
                <a16:creationId xmlns:a16="http://schemas.microsoft.com/office/drawing/2014/main" id="{B879AC00-1C01-EEF2-4FE9-3C7508281A89}"/>
              </a:ext>
            </a:extLst>
          </p:cNvPr>
          <p:cNvSpPr txBox="1">
            <a:spLocks/>
          </p:cNvSpPr>
          <p:nvPr/>
        </p:nvSpPr>
        <p:spPr>
          <a:xfrm>
            <a:off x="9525000" y="2928032"/>
            <a:ext cx="2743200" cy="1148945"/>
          </a:xfrm>
          <a:prstGeom prst="rect">
            <a:avLst/>
          </a:prstGeom>
        </p:spPr>
        <p:txBody>
          <a:bodyPr vert="horz" lIns="91440" tIns="45720" rIns="91440" bIns="45720" rtlCol="0">
            <a:normAutofit/>
          </a:bodyPr>
          <a:lstStyle>
            <a:lvl1pPr marL="0" indent="0" algn="ctr" defTabSz="914400" rtl="0" eaLnBrk="1" latinLnBrk="0" hangingPunct="1">
              <a:lnSpc>
                <a:spcPct val="125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buFont typeface="Arial" panose="020B0604020202020204" pitchFamily="34" charset="0"/>
              <a:buChar char="•"/>
            </a:pPr>
            <a:r>
              <a:rPr lang="en-US" dirty="0"/>
              <a:t>Define CNN Architecture</a:t>
            </a:r>
          </a:p>
          <a:p>
            <a:pPr marL="285750" indent="-285750" algn="l">
              <a:buFont typeface="Arial" panose="020B0604020202020204" pitchFamily="34" charset="0"/>
              <a:buChar char="•"/>
            </a:pPr>
            <a:r>
              <a:rPr lang="en-US" dirty="0"/>
              <a:t>Loss Function</a:t>
            </a:r>
          </a:p>
        </p:txBody>
      </p:sp>
      <p:sp>
        <p:nvSpPr>
          <p:cNvPr id="15" name="Text Placeholder 22">
            <a:extLst>
              <a:ext uri="{FF2B5EF4-FFF2-40B4-BE49-F238E27FC236}">
                <a16:creationId xmlns:a16="http://schemas.microsoft.com/office/drawing/2014/main" id="{B60154C0-96A6-9DDC-49CB-9256015F12F6}"/>
              </a:ext>
            </a:extLst>
          </p:cNvPr>
          <p:cNvSpPr txBox="1">
            <a:spLocks/>
          </p:cNvSpPr>
          <p:nvPr/>
        </p:nvSpPr>
        <p:spPr>
          <a:xfrm>
            <a:off x="9819386" y="4171117"/>
            <a:ext cx="1975104" cy="868680"/>
          </a:xfrm>
          <a:prstGeom prst="rect">
            <a:avLst/>
          </a:prstGeom>
          <a:ln w="25400">
            <a:solidFill>
              <a:schemeClr val="accent6"/>
            </a:solidFill>
          </a:ln>
        </p:spPr>
        <p:txBody>
          <a:bodyPr vert="horz" lIns="91440" tIns="45720" rIns="91440" bIns="45720" rtlCol="0" anchor="ctr">
            <a:normAutofit fontScale="92500"/>
          </a:bodyPr>
          <a:lstStyle>
            <a:lvl1pPr marL="0" indent="0" algn="ctr" defTabSz="914400" rtl="0" eaLnBrk="1" latinLnBrk="0" hangingPunct="1">
              <a:lnSpc>
                <a:spcPct val="100000"/>
              </a:lnSpc>
              <a:spcBef>
                <a:spcPts val="1000"/>
              </a:spcBef>
              <a:buFont typeface="Arial" panose="020B0604020202020204" pitchFamily="34" charset="0"/>
              <a:buNone/>
              <a:defRPr sz="1600" kern="1200" cap="all"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Continuous learning and improvement</a:t>
            </a:r>
          </a:p>
        </p:txBody>
      </p:sp>
      <p:sp>
        <p:nvSpPr>
          <p:cNvPr id="16" name="Text Placeholder 32">
            <a:extLst>
              <a:ext uri="{FF2B5EF4-FFF2-40B4-BE49-F238E27FC236}">
                <a16:creationId xmlns:a16="http://schemas.microsoft.com/office/drawing/2014/main" id="{62E7F967-9949-4D59-0041-EE6E98020241}"/>
              </a:ext>
            </a:extLst>
          </p:cNvPr>
          <p:cNvSpPr txBox="1">
            <a:spLocks/>
          </p:cNvSpPr>
          <p:nvPr/>
        </p:nvSpPr>
        <p:spPr>
          <a:xfrm>
            <a:off x="686067" y="5173890"/>
            <a:ext cx="2743200" cy="1148945"/>
          </a:xfrm>
          <a:prstGeom prst="rect">
            <a:avLst/>
          </a:prstGeom>
        </p:spPr>
        <p:txBody>
          <a:bodyPr vert="horz" lIns="91440" tIns="45720" rIns="91440" bIns="45720" rtlCol="0">
            <a:normAutofit/>
          </a:bodyPr>
          <a:lstStyle>
            <a:lvl1pPr marL="0" indent="0" algn="ctr" defTabSz="914400" rtl="0" eaLnBrk="1" latinLnBrk="0" hangingPunct="1">
              <a:lnSpc>
                <a:spcPct val="125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buFont typeface="Wingdings" panose="05000000000000000000" pitchFamily="2" charset="2"/>
              <a:buChar char="§"/>
            </a:pPr>
            <a:r>
              <a:rPr lang="en-US" dirty="0"/>
              <a:t>Use matrices like Accuracy, Precision, F1-score </a:t>
            </a:r>
          </a:p>
        </p:txBody>
      </p:sp>
      <p:sp>
        <p:nvSpPr>
          <p:cNvPr id="17" name="Text Placeholder 32">
            <a:extLst>
              <a:ext uri="{FF2B5EF4-FFF2-40B4-BE49-F238E27FC236}">
                <a16:creationId xmlns:a16="http://schemas.microsoft.com/office/drawing/2014/main" id="{DAA849D2-4B2F-FF98-0C75-4D360C292E27}"/>
              </a:ext>
            </a:extLst>
          </p:cNvPr>
          <p:cNvSpPr txBox="1">
            <a:spLocks/>
          </p:cNvSpPr>
          <p:nvPr/>
        </p:nvSpPr>
        <p:spPr>
          <a:xfrm>
            <a:off x="3572933" y="5173890"/>
            <a:ext cx="2743200" cy="1148945"/>
          </a:xfrm>
          <a:prstGeom prst="rect">
            <a:avLst/>
          </a:prstGeom>
        </p:spPr>
        <p:txBody>
          <a:bodyPr vert="horz" lIns="91440" tIns="45720" rIns="91440" bIns="45720" rtlCol="0">
            <a:normAutofit/>
          </a:bodyPr>
          <a:lstStyle>
            <a:lvl1pPr marL="0" indent="0" algn="ctr" defTabSz="914400" rtl="0" eaLnBrk="1" latinLnBrk="0" hangingPunct="1">
              <a:lnSpc>
                <a:spcPct val="125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buFont typeface="Wingdings" panose="05000000000000000000" pitchFamily="2" charset="2"/>
              <a:buChar char="§"/>
            </a:pPr>
            <a:r>
              <a:rPr lang="en-US" dirty="0"/>
              <a:t>Use Grad-CAM to generate the heatmaps that highlight the region in the image (eg, x-ray)</a:t>
            </a:r>
          </a:p>
        </p:txBody>
      </p:sp>
      <p:sp>
        <p:nvSpPr>
          <p:cNvPr id="18" name="Text Placeholder 32">
            <a:extLst>
              <a:ext uri="{FF2B5EF4-FFF2-40B4-BE49-F238E27FC236}">
                <a16:creationId xmlns:a16="http://schemas.microsoft.com/office/drawing/2014/main" id="{5A919646-483F-368A-90B3-17D119478B2B}"/>
              </a:ext>
            </a:extLst>
          </p:cNvPr>
          <p:cNvSpPr txBox="1">
            <a:spLocks/>
          </p:cNvSpPr>
          <p:nvPr/>
        </p:nvSpPr>
        <p:spPr>
          <a:xfrm>
            <a:off x="6781800" y="5259064"/>
            <a:ext cx="2743200" cy="1462411"/>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125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buFont typeface="Wingdings" panose="05000000000000000000" pitchFamily="2" charset="2"/>
              <a:buChar char="§"/>
            </a:pPr>
            <a:r>
              <a:rPr lang="en-US" dirty="0"/>
              <a:t>Integrate the trained model with the clinical decision support system or deploy it standalone.</a:t>
            </a:r>
          </a:p>
          <a:p>
            <a:pPr marL="285750" indent="-285750" algn="l">
              <a:buFont typeface="Wingdings" panose="05000000000000000000" pitchFamily="2" charset="2"/>
              <a:buChar char="§"/>
            </a:pPr>
            <a:r>
              <a:rPr lang="en-US" dirty="0"/>
              <a:t>Make UI for doctor to upload images to view model prediction</a:t>
            </a:r>
          </a:p>
        </p:txBody>
      </p:sp>
      <p:sp>
        <p:nvSpPr>
          <p:cNvPr id="19" name="Text Placeholder 32">
            <a:extLst>
              <a:ext uri="{FF2B5EF4-FFF2-40B4-BE49-F238E27FC236}">
                <a16:creationId xmlns:a16="http://schemas.microsoft.com/office/drawing/2014/main" id="{39FA14DD-FDD2-7D68-D2BB-76CC30A65904}"/>
              </a:ext>
            </a:extLst>
          </p:cNvPr>
          <p:cNvSpPr txBox="1">
            <a:spLocks/>
          </p:cNvSpPr>
          <p:nvPr/>
        </p:nvSpPr>
        <p:spPr>
          <a:xfrm>
            <a:off x="9668666" y="5059774"/>
            <a:ext cx="2328601" cy="1148945"/>
          </a:xfrm>
          <a:prstGeom prst="rect">
            <a:avLst/>
          </a:prstGeom>
        </p:spPr>
        <p:txBody>
          <a:bodyPr vert="horz" lIns="91440" tIns="45720" rIns="91440" bIns="45720" rtlCol="0">
            <a:normAutofit/>
          </a:bodyPr>
          <a:lstStyle>
            <a:lvl1pPr marL="0" indent="0" algn="ctr" defTabSz="914400" rtl="0" eaLnBrk="1" latinLnBrk="0" hangingPunct="1">
              <a:lnSpc>
                <a:spcPct val="125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buFont typeface="Wingdings" panose="05000000000000000000" pitchFamily="2" charset="2"/>
              <a:buChar char="§"/>
            </a:pPr>
            <a:r>
              <a:rPr lang="en-US" dirty="0"/>
              <a:t>Feedback loop, the radiologists provide corrections on model predictions.</a:t>
            </a:r>
          </a:p>
        </p:txBody>
      </p:sp>
      <p:cxnSp>
        <p:nvCxnSpPr>
          <p:cNvPr id="21" name="Straight Arrow Connector 20">
            <a:extLst>
              <a:ext uri="{FF2B5EF4-FFF2-40B4-BE49-F238E27FC236}">
                <a16:creationId xmlns:a16="http://schemas.microsoft.com/office/drawing/2014/main" id="{7F5AF898-C253-C6DD-5122-A0856EF3F672}"/>
              </a:ext>
            </a:extLst>
          </p:cNvPr>
          <p:cNvCxnSpPr>
            <a:cxnSpLocks/>
            <a:stCxn id="23" idx="3"/>
            <a:endCxn id="24" idx="1"/>
          </p:cNvCxnSpPr>
          <p:nvPr/>
        </p:nvCxnSpPr>
        <p:spPr>
          <a:xfrm flipV="1">
            <a:off x="2740117" y="2376325"/>
            <a:ext cx="949828" cy="325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8BB5FF1-7C1E-3945-F0C4-96EFD4E8DEEF}"/>
              </a:ext>
            </a:extLst>
          </p:cNvPr>
          <p:cNvCxnSpPr>
            <a:cxnSpLocks/>
          </p:cNvCxnSpPr>
          <p:nvPr/>
        </p:nvCxnSpPr>
        <p:spPr>
          <a:xfrm flipV="1">
            <a:off x="5920637" y="2376325"/>
            <a:ext cx="949828" cy="325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3F1122A-A57B-0333-77D0-C3547BB354FA}"/>
              </a:ext>
            </a:extLst>
          </p:cNvPr>
          <p:cNvCxnSpPr>
            <a:cxnSpLocks/>
          </p:cNvCxnSpPr>
          <p:nvPr/>
        </p:nvCxnSpPr>
        <p:spPr>
          <a:xfrm flipV="1">
            <a:off x="8865351" y="2376325"/>
            <a:ext cx="949828" cy="325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843028F-E274-7F36-E8E1-FE93F3C30837}"/>
              </a:ext>
            </a:extLst>
          </p:cNvPr>
          <p:cNvCxnSpPr>
            <a:cxnSpLocks/>
          </p:cNvCxnSpPr>
          <p:nvPr/>
        </p:nvCxnSpPr>
        <p:spPr>
          <a:xfrm flipV="1">
            <a:off x="2740117" y="4630658"/>
            <a:ext cx="949828" cy="325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951E1E6-7046-B98F-7625-A13A1D2E458E}"/>
              </a:ext>
            </a:extLst>
          </p:cNvPr>
          <p:cNvCxnSpPr>
            <a:cxnSpLocks/>
          </p:cNvCxnSpPr>
          <p:nvPr/>
        </p:nvCxnSpPr>
        <p:spPr>
          <a:xfrm flipV="1">
            <a:off x="5978494" y="4623621"/>
            <a:ext cx="949828" cy="325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85265FC-A6C8-8004-D37C-6D4F4CA2976F}"/>
              </a:ext>
            </a:extLst>
          </p:cNvPr>
          <p:cNvCxnSpPr>
            <a:cxnSpLocks/>
          </p:cNvCxnSpPr>
          <p:nvPr/>
        </p:nvCxnSpPr>
        <p:spPr>
          <a:xfrm flipV="1">
            <a:off x="8865351" y="4642961"/>
            <a:ext cx="949828" cy="325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3535378"/>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D2FAC4-C1D8-4FBC-AFD8-786609711A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3.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Tech pitch deck</Template>
  <TotalTime>743</TotalTime>
  <Words>479</Words>
  <Application>Microsoft Office PowerPoint</Application>
  <PresentationFormat>Widescreen</PresentationFormat>
  <Paragraphs>104</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Bierstadt</vt:lpstr>
      <vt:lpstr>Calibri</vt:lpstr>
      <vt:lpstr>Courier New</vt:lpstr>
      <vt:lpstr>Posterama</vt:lpstr>
      <vt:lpstr>Posterama Bold</vt:lpstr>
      <vt:lpstr>Wingdings</vt:lpstr>
      <vt:lpstr>Office Theme</vt:lpstr>
      <vt:lpstr>Image processing</vt:lpstr>
      <vt:lpstr>Agenda</vt:lpstr>
      <vt:lpstr>Image processing</vt:lpstr>
      <vt:lpstr>Image classification</vt:lpstr>
      <vt:lpstr>Image classification</vt:lpstr>
      <vt:lpstr>Deep learning</vt:lpstr>
      <vt:lpstr>Deep learning model</vt:lpstr>
      <vt:lpstr>Deep learning model</vt:lpstr>
      <vt:lpstr>How to train a model</vt:lpstr>
      <vt:lpstr>Model training process</vt:lpstr>
      <vt:lpstr>Explainable Ai</vt:lpstr>
      <vt:lpstr>Explainable Ai (X-Ai)</vt:lpstr>
      <vt:lpstr>X-Ai Models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processing</dc:title>
  <dc:creator>it's KaMrAn</dc:creator>
  <cp:lastModifiedBy>it's KaMrAn</cp:lastModifiedBy>
  <cp:revision>2</cp:revision>
  <dcterms:created xsi:type="dcterms:W3CDTF">2024-05-27T08:18:52Z</dcterms:created>
  <dcterms:modified xsi:type="dcterms:W3CDTF">2024-05-28T19:26:32Z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